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63" r:id="rId7"/>
    <p:sldId id="264" r:id="rId8"/>
    <p:sldId id="265" r:id="rId9"/>
    <p:sldId id="266" r:id="rId10"/>
    <p:sldId id="270" r:id="rId11"/>
    <p:sldId id="269" r:id="rId12"/>
    <p:sldId id="272" r:id="rId13"/>
    <p:sldId id="271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3" r:id="rId24"/>
    <p:sldId id="28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96A3"/>
    <a:srgbClr val="5A6A73"/>
    <a:srgbClr val="1E1E1E"/>
    <a:srgbClr val="657C88"/>
    <a:srgbClr val="54BCDF"/>
    <a:srgbClr val="000000"/>
    <a:srgbClr val="FFFFFF"/>
    <a:srgbClr val="252C36"/>
    <a:srgbClr val="F2F2F2"/>
    <a:srgbClr val="84C3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75558" autoAdjust="0"/>
  </p:normalViewPr>
  <p:slideViewPr>
    <p:cSldViewPr snapToGrid="0">
      <p:cViewPr>
        <p:scale>
          <a:sx n="100" d="100"/>
          <a:sy n="100" d="100"/>
        </p:scale>
        <p:origin x="816" y="-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chemeClr val="bg2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chemeClr val="tx1">
            <a:lumMod val="95000"/>
          </a:schemeClr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/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/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/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/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/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252C36"/>
              </a:solidFill>
            </a:rPr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rgbClr val="000000"/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>
        <a:solidFill>
          <a:srgbClr val="F2F2F2"/>
        </a:solidFill>
      </dgm:spPr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/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/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/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/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252C36"/>
              </a:solidFill>
            </a:rPr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rgbClr val="000000"/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>
        <a:solidFill>
          <a:srgbClr val="000000"/>
        </a:solidFill>
      </dgm:spPr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>
        <a:solidFill>
          <a:srgbClr val="F2F2F2"/>
        </a:solidFill>
      </dgm:spPr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/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/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/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252C36"/>
              </a:solidFill>
            </a:rPr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rgbClr val="000000"/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>
        <a:solidFill>
          <a:srgbClr val="000000"/>
        </a:solidFill>
      </dgm:spPr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>
        <a:solidFill>
          <a:srgbClr val="000000"/>
        </a:solidFill>
      </dgm:spPr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>
        <a:solidFill>
          <a:srgbClr val="F2F2F2"/>
        </a:solidFill>
      </dgm:spPr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/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/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252C36"/>
              </a:solidFill>
            </a:rPr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/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rgbClr val="000000"/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>
        <a:solidFill>
          <a:srgbClr val="000000"/>
        </a:solidFill>
      </dgm:spPr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>
        <a:solidFill>
          <a:srgbClr val="000000"/>
        </a:solidFill>
      </dgm:spPr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>
        <a:solidFill>
          <a:srgbClr val="000000"/>
        </a:solidFill>
      </dgm:spPr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>
        <a:solidFill>
          <a:srgbClr val="F2F2F2"/>
        </a:solidFill>
      </dgm:spPr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/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Feladat ismertetése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hu-HU" noProof="0" dirty="0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Emulált ipari folyamat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hu-HU" noProof="0" dirty="0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Technológia visszafejtése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hu-HU" noProof="0" dirty="0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Helyettesítő szoftverkomponens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hu-HU" noProof="0" dirty="0"/>
        </a:p>
      </dgm:t>
    </dgm:pt>
    <dgm:pt modelId="{A28C9280-FD91-45B4-858B-9877694C4177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FFFFFF"/>
              </a:solidFill>
            </a:rPr>
            <a:t>Helyettesítő elektronika</a:t>
          </a:r>
        </a:p>
      </dgm:t>
    </dgm:pt>
    <dgm:pt modelId="{10022045-7233-4AD4-9A64-B8DAE941459A}" type="par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4109DE5-9B8D-46EF-9793-FC709C6DF355}" type="sibTrans" cxnId="{DC6791A2-CD1B-48D7-8852-C3EAF22F1C75}">
      <dgm:prSet/>
      <dgm:spPr/>
      <dgm:t>
        <a:bodyPr/>
        <a:lstStyle/>
        <a:p>
          <a:endParaRPr lang="hu-HU" noProof="0" dirty="0"/>
        </a:p>
      </dgm:t>
    </dgm:pt>
    <dgm:pt modelId="{7F9EF9EE-4BB5-4D50-B910-62CA11F0B94E}">
      <dgm:prSet/>
      <dgm:spPr/>
      <dgm:t>
        <a:bodyPr/>
        <a:lstStyle/>
        <a:p>
          <a:pPr>
            <a:lnSpc>
              <a:spcPct val="100000"/>
            </a:lnSpc>
          </a:pPr>
          <a:r>
            <a:rPr lang="hu-HU" cap="all" baseline="0" noProof="0" dirty="0">
              <a:solidFill>
                <a:srgbClr val="252C36"/>
              </a:solidFill>
            </a:rPr>
            <a:t>Elért eredmények összegzése</a:t>
          </a:r>
        </a:p>
      </dgm:t>
    </dgm:pt>
    <dgm:pt modelId="{B54202B0-7896-40A2-9DA8-26422FDD661D}" type="sib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597C8D19-E161-4561-B2D8-823F7C563AB6}" type="parTrans" cxnId="{BB8516D8-C93D-4BB2-8945-3FE4588B3982}">
      <dgm:prSet/>
      <dgm:spPr/>
      <dgm:t>
        <a:bodyPr/>
        <a:lstStyle/>
        <a:p>
          <a:endParaRPr lang="hu-HU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>
        <a:solidFill>
          <a:srgbClr val="000000"/>
        </a:solidFill>
      </dgm:spPr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pboard Partially Checked with solid fill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>
        <a:solidFill>
          <a:srgbClr val="000000"/>
        </a:solidFill>
      </dgm:spPr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>
        <a:solidFill>
          <a:srgbClr val="000000"/>
        </a:solidFill>
      </dgm:spPr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>
        <a:solidFill>
          <a:srgbClr val="000000"/>
        </a:solidFill>
      </dgm:spPr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71FC5A55-91ED-43EC-98D6-2791A509A612}" type="pres">
      <dgm:prSet presAssocID="{EC8965A1-F755-4945-8AAC-DCF1F68F011E}" presName="sibTrans" presStyleCnt="0"/>
      <dgm:spPr/>
    </dgm:pt>
    <dgm:pt modelId="{AB9160DE-0454-4CF7-9162-245202F00AC8}" type="pres">
      <dgm:prSet presAssocID="{A28C9280-FD91-45B4-858B-9877694C4177}" presName="compNode" presStyleCnt="0"/>
      <dgm:spPr/>
    </dgm:pt>
    <dgm:pt modelId="{630894A2-570A-4E5B-B99C-A04900DA8F37}" type="pres">
      <dgm:prSet presAssocID="{A28C9280-FD91-45B4-858B-9877694C4177}" presName="bgRect" presStyleLbl="bgShp" presStyleIdx="4" presStyleCnt="6"/>
      <dgm:spPr>
        <a:solidFill>
          <a:srgbClr val="000000"/>
        </a:solidFill>
      </dgm:spPr>
    </dgm:pt>
    <dgm:pt modelId="{58AE653F-1D7E-4ED9-A98C-8ACA142C2E87}" type="pres">
      <dgm:prSet presAssocID="{A28C9280-FD91-45B4-858B-9877694C417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 with solid fill"/>
        </a:ext>
      </dgm:extLst>
    </dgm:pt>
    <dgm:pt modelId="{E5F6AC9C-01AA-4D37-92AA-DC4063AF6183}" type="pres">
      <dgm:prSet presAssocID="{A28C9280-FD91-45B4-858B-9877694C4177}" presName="spaceRect" presStyleCnt="0"/>
      <dgm:spPr/>
    </dgm:pt>
    <dgm:pt modelId="{405FCF90-7E9B-4D76-9A0D-8496C9526842}" type="pres">
      <dgm:prSet presAssocID="{A28C9280-FD91-45B4-858B-9877694C4177}" presName="parTx" presStyleLbl="revTx" presStyleIdx="4" presStyleCnt="6">
        <dgm:presLayoutVars>
          <dgm:chMax val="0"/>
          <dgm:chPref val="0"/>
        </dgm:presLayoutVars>
      </dgm:prSet>
      <dgm:spPr/>
    </dgm:pt>
    <dgm:pt modelId="{332D6253-565B-4829-A6B9-1E1B81257F76}" type="pres">
      <dgm:prSet presAssocID="{74109DE5-9B8D-46EF-9793-FC709C6DF355}" presName="sibTrans" presStyleCnt="0"/>
      <dgm:spPr/>
    </dgm:pt>
    <dgm:pt modelId="{1D977784-B23D-4845-8713-6F2B70C403B7}" type="pres">
      <dgm:prSet presAssocID="{7F9EF9EE-4BB5-4D50-B910-62CA11F0B94E}" presName="compNode" presStyleCnt="0"/>
      <dgm:spPr/>
    </dgm:pt>
    <dgm:pt modelId="{F90654BA-E448-4E72-925D-7C6724F1047B}" type="pres">
      <dgm:prSet presAssocID="{7F9EF9EE-4BB5-4D50-B910-62CA11F0B94E}" presName="bgRect" presStyleLbl="bgShp" presStyleIdx="5" presStyleCnt="6"/>
      <dgm:spPr>
        <a:solidFill>
          <a:srgbClr val="F2F2F2"/>
        </a:solidFill>
      </dgm:spPr>
    </dgm:pt>
    <dgm:pt modelId="{010CBAF7-7BEF-4C6E-82F4-B21A98815008}" type="pres">
      <dgm:prSet presAssocID="{7F9EF9EE-4BB5-4D50-B910-62CA11F0B94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 with solid fill"/>
        </a:ext>
      </dgm:extLst>
    </dgm:pt>
    <dgm:pt modelId="{325FA795-0BF9-4FA0-98B8-B5B2547F763B}" type="pres">
      <dgm:prSet presAssocID="{7F9EF9EE-4BB5-4D50-B910-62CA11F0B94E}" presName="spaceRect" presStyleCnt="0"/>
      <dgm:spPr/>
    </dgm:pt>
    <dgm:pt modelId="{0256C0BE-C0EE-4848-AB6F-8310AA32E924}" type="pres">
      <dgm:prSet presAssocID="{7F9EF9EE-4BB5-4D50-B910-62CA11F0B94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DC6791A2-CD1B-48D7-8852-C3EAF22F1C75}" srcId="{D4503D04-C97E-4622-AE07-D0307CB3B4CA}" destId="{A28C9280-FD91-45B4-858B-9877694C4177}" srcOrd="4" destOrd="0" parTransId="{10022045-7233-4AD4-9A64-B8DAE941459A}" sibTransId="{74109DE5-9B8D-46EF-9793-FC709C6DF355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BB8516D8-C93D-4BB2-8945-3FE4588B3982}" srcId="{D4503D04-C97E-4622-AE07-D0307CB3B4CA}" destId="{7F9EF9EE-4BB5-4D50-B910-62CA11F0B94E}" srcOrd="5" destOrd="0" parTransId="{597C8D19-E161-4561-B2D8-823F7C563AB6}" sibTransId="{B54202B0-7896-40A2-9DA8-26422FDD661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DAF83F5-C2EE-476E-9A4F-20690A3B1F41}" type="presOf" srcId="{A28C9280-FD91-45B4-858B-9877694C4177}" destId="{405FCF90-7E9B-4D76-9A0D-8496C9526842}" srcOrd="0" destOrd="0" presId="urn:microsoft.com/office/officeart/2018/2/layout/IconVerticalSolidList"/>
    <dgm:cxn modelId="{6E6A0FFB-D715-4833-BF79-0E2744267EE6}" type="presOf" srcId="{7F9EF9EE-4BB5-4D50-B910-62CA11F0B94E}" destId="{0256C0BE-C0EE-4848-AB6F-8310AA32E924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30A5F9E1-BA7B-4207-B234-04FB31E6152D}" type="presParOf" srcId="{62F8266B-222B-4ACF-8613-2C8D6376E5BD}" destId="{71FC5A55-91ED-43EC-98D6-2791A509A612}" srcOrd="7" destOrd="0" presId="urn:microsoft.com/office/officeart/2018/2/layout/IconVerticalSolidList"/>
    <dgm:cxn modelId="{713BDFCB-9C11-4345-879A-063251A71D6E}" type="presParOf" srcId="{62F8266B-222B-4ACF-8613-2C8D6376E5BD}" destId="{AB9160DE-0454-4CF7-9162-245202F00AC8}" srcOrd="8" destOrd="0" presId="urn:microsoft.com/office/officeart/2018/2/layout/IconVerticalSolidList"/>
    <dgm:cxn modelId="{24598B3A-D056-4A29-AAF0-198B35F0E71D}" type="presParOf" srcId="{AB9160DE-0454-4CF7-9162-245202F00AC8}" destId="{630894A2-570A-4E5B-B99C-A04900DA8F37}" srcOrd="0" destOrd="0" presId="urn:microsoft.com/office/officeart/2018/2/layout/IconVerticalSolidList"/>
    <dgm:cxn modelId="{094A0D7B-F870-47FE-BCEE-93062F4248F7}" type="presParOf" srcId="{AB9160DE-0454-4CF7-9162-245202F00AC8}" destId="{58AE653F-1D7E-4ED9-A98C-8ACA142C2E87}" srcOrd="1" destOrd="0" presId="urn:microsoft.com/office/officeart/2018/2/layout/IconVerticalSolidList"/>
    <dgm:cxn modelId="{489094D0-560D-4109-9AC7-F5C1DD0D19C5}" type="presParOf" srcId="{AB9160DE-0454-4CF7-9162-245202F00AC8}" destId="{E5F6AC9C-01AA-4D37-92AA-DC4063AF6183}" srcOrd="2" destOrd="0" presId="urn:microsoft.com/office/officeart/2018/2/layout/IconVerticalSolidList"/>
    <dgm:cxn modelId="{DE400711-AB5E-4869-8A57-7F83C725D1C3}" type="presParOf" srcId="{AB9160DE-0454-4CF7-9162-245202F00AC8}" destId="{405FCF90-7E9B-4D76-9A0D-8496C9526842}" srcOrd="3" destOrd="0" presId="urn:microsoft.com/office/officeart/2018/2/layout/IconVerticalSolidList"/>
    <dgm:cxn modelId="{7961C35C-DA3C-49DC-9A10-CBDD31F351DB}" type="presParOf" srcId="{62F8266B-222B-4ACF-8613-2C8D6376E5BD}" destId="{332D6253-565B-4829-A6B9-1E1B81257F76}" srcOrd="9" destOrd="0" presId="urn:microsoft.com/office/officeart/2018/2/layout/IconVerticalSolidList"/>
    <dgm:cxn modelId="{9786B4E4-CAE1-4EAA-8A3B-D37BFD5B1167}" type="presParOf" srcId="{62F8266B-222B-4ACF-8613-2C8D6376E5BD}" destId="{1D977784-B23D-4845-8713-6F2B70C403B7}" srcOrd="10" destOrd="0" presId="urn:microsoft.com/office/officeart/2018/2/layout/IconVerticalSolidList"/>
    <dgm:cxn modelId="{001966F9-4133-407E-9B35-4813EE42572D}" type="presParOf" srcId="{1D977784-B23D-4845-8713-6F2B70C403B7}" destId="{F90654BA-E448-4E72-925D-7C6724F1047B}" srcOrd="0" destOrd="0" presId="urn:microsoft.com/office/officeart/2018/2/layout/IconVerticalSolidList"/>
    <dgm:cxn modelId="{35261283-2D12-4E32-AA73-F97791E22658}" type="presParOf" srcId="{1D977784-B23D-4845-8713-6F2B70C403B7}" destId="{010CBAF7-7BEF-4C6E-82F4-B21A98815008}" srcOrd="1" destOrd="0" presId="urn:microsoft.com/office/officeart/2018/2/layout/IconVerticalSolidList"/>
    <dgm:cxn modelId="{D21AB264-7E97-4D4A-916F-49B50984B83C}" type="presParOf" srcId="{1D977784-B23D-4845-8713-6F2B70C403B7}" destId="{325FA795-0BF9-4FA0-98B8-B5B2547F763B}" srcOrd="2" destOrd="0" presId="urn:microsoft.com/office/officeart/2018/2/layout/IconVerticalSolidList"/>
    <dgm:cxn modelId="{7974CBAC-6190-4A2D-BA50-DFEDD230ED98}" type="presParOf" srcId="{1D977784-B23D-4845-8713-6F2B70C403B7}" destId="{0256C0BE-C0EE-4848-AB6F-8310AA32E9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chemeClr val="tx1">
            <a:lumMod val="9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chemeClr val="bg2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252C36"/>
              </a:solidFill>
            </a:rPr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252C36"/>
              </a:solidFill>
            </a:rPr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252C36"/>
              </a:solidFill>
            </a:rPr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252C36"/>
              </a:solidFill>
            </a:rPr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/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Feladat ismertetése</a:t>
          </a:r>
        </a:p>
      </dsp:txBody>
      <dsp:txXfrm>
        <a:off x="563866" y="1145"/>
        <a:ext cx="4035119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Emulált ipari folyamat</a:t>
          </a:r>
        </a:p>
      </dsp:txBody>
      <dsp:txXfrm>
        <a:off x="563866" y="611390"/>
        <a:ext cx="4035119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Technológia visszafejtése</a:t>
          </a:r>
        </a:p>
      </dsp:txBody>
      <dsp:txXfrm>
        <a:off x="563866" y="1221636"/>
        <a:ext cx="4035119" cy="488196"/>
      </dsp:txXfrm>
    </dsp:sp>
    <dsp:sp modelId="{984F7435-4B4C-47D4-B03E-CC8917BDBDBB}">
      <dsp:nvSpPr>
        <dsp:cNvPr id="0" name=""/>
        <dsp:cNvSpPr/>
      </dsp:nvSpPr>
      <dsp:spPr>
        <a:xfrm>
          <a:off x="0" y="1831881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1831881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Helyettesítő szoftverkomponens</a:t>
          </a:r>
        </a:p>
      </dsp:txBody>
      <dsp:txXfrm>
        <a:off x="563866" y="1831881"/>
        <a:ext cx="4035119" cy="488196"/>
      </dsp:txXfrm>
    </dsp:sp>
    <dsp:sp modelId="{630894A2-570A-4E5B-B99C-A04900DA8F37}">
      <dsp:nvSpPr>
        <dsp:cNvPr id="0" name=""/>
        <dsp:cNvSpPr/>
      </dsp:nvSpPr>
      <dsp:spPr>
        <a:xfrm>
          <a:off x="0" y="2442126"/>
          <a:ext cx="4598986" cy="488196"/>
        </a:xfrm>
        <a:prstGeom prst="roundRect">
          <a:avLst>
            <a:gd name="adj" fmla="val 10000"/>
          </a:avLst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E653F-1D7E-4ED9-A98C-8ACA142C2E87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5FCF90-7E9B-4D76-9A0D-8496C9526842}">
      <dsp:nvSpPr>
        <dsp:cNvPr id="0" name=""/>
        <dsp:cNvSpPr/>
      </dsp:nvSpPr>
      <dsp:spPr>
        <a:xfrm>
          <a:off x="563866" y="2442126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FFFFFF"/>
              </a:solidFill>
            </a:rPr>
            <a:t>Helyettesítő elektronika</a:t>
          </a:r>
        </a:p>
      </dsp:txBody>
      <dsp:txXfrm>
        <a:off x="563866" y="2442126"/>
        <a:ext cx="4035119" cy="488196"/>
      </dsp:txXfrm>
    </dsp:sp>
    <dsp:sp modelId="{F90654BA-E448-4E72-925D-7C6724F1047B}">
      <dsp:nvSpPr>
        <dsp:cNvPr id="0" name=""/>
        <dsp:cNvSpPr/>
      </dsp:nvSpPr>
      <dsp:spPr>
        <a:xfrm>
          <a:off x="0" y="3052372"/>
          <a:ext cx="4598986" cy="488196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CBAF7-7BEF-4C6E-82F4-B21A98815008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6C0BE-C0EE-4848-AB6F-8310AA32E924}">
      <dsp:nvSpPr>
        <dsp:cNvPr id="0" name=""/>
        <dsp:cNvSpPr/>
      </dsp:nvSpPr>
      <dsp:spPr>
        <a:xfrm>
          <a:off x="563866" y="3052372"/>
          <a:ext cx="4035119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cap="all" baseline="0" noProof="0" dirty="0">
              <a:solidFill>
                <a:srgbClr val="252C36"/>
              </a:solidFill>
            </a:rPr>
            <a:t>Elért eredmények összegzése</a:t>
          </a:r>
        </a:p>
      </dsp:txBody>
      <dsp:txXfrm>
        <a:off x="563866" y="3052372"/>
        <a:ext cx="4035119" cy="488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Köszöntöm a tisztelt záróvizsga bizottságot, én Miklós Árpád vagyok és szeretném röviden bemutatni a diplomamunkámat, aminek a címe:</a:t>
            </a:r>
          </a:p>
          <a:p>
            <a:r>
              <a:rPr lang="hu-HU" noProof="0" dirty="0"/>
              <a:t>Ipari folyamat szimulációja és irányítása programozható logikai vezérlővel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I/O interfész felnyitása nélkül a hardverre vonatkozóan nem volt lehetőségem információkat szerezni, ezért a visszafejtés csak a kommunikációra korlátoztam.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Mivel ennek az eszköznek a PLC digitális I/O moduljaival való használatát tartottam szem előtt, az analóg be- és kimenetek működtetésének a feltárását meghagytam továbbfejlesztési lehetőségnek.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kommunikáció lehallgatását egy speciális szoftverrel végeztem, ami képes a megfigyelt soros porton áthaladó adatokat akkor is </a:t>
            </a:r>
            <a:r>
              <a:rPr lang="hu-HU" noProof="0" dirty="0" err="1"/>
              <a:t>monitorozni</a:t>
            </a:r>
            <a:r>
              <a:rPr lang="hu-HU" noProof="0" dirty="0"/>
              <a:t>, ha a portot egy másik alkalmazás nyitotta meg.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lehallgatást mindig a bemenet és a kimenet egy-egy előre meghatározott állapotához végeztem el a beérkező adatok könnyebb értelmezhetősége érdekében.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prototípus megvalósításával két kérdésre keresztem a választ: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Megvalósítható-e az, hogy a BORIS egy másik eszközt az I/O interfésznek tekintsen?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Sikerült-e helyesen és teljes körűen visszafejteni a kommunikációt?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56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Most pedig bemutatnám, hogy a visszafejtett adatokkal hogyan valósítottam meg egy saját megoldást az I/O interfész működtetésére.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369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Ezt a komponens a BORIS helyettesítése érdekében valósítottam meg. Nincs saját szerkesztőfelülete, helyette lehetővé teszi egy tetszőleges szoftver számára az I/O interfész működtetését.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komponenst úgy terveztem meg, hogy kellően rugalmas és bővíthető legyen, hogy akár egy saját szerkesztőfelületet is kaphasson anélkül, hogy jelentősen módosítani kelljen rajta.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implementáció közben ügyeltem arra, hogy minden programozott logika tesztelve legyen anélkül, hogy ehhez valódi eszközökre lenne szükség: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A hibákat megfelelően jelzik-e a komponens egyes részei?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A kimenő és beérkező adatbyte-ok megfelelően vannak-e kódolva és dekódolva?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komponens valódi eszközökkel való teszteléséhez elkészítettem az I/O interfész szoftveres mását.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QML nyelv eszközeivel és az elkészült komponenssel újra megvalósítottam a karosszéria gyártósor emulációját az ellenőrzőlogikák nélkül. Az ellenőrző logikák megvalósítása a JavaScript eszközeivel triviális.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173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látható attribútumok azok a tulajdonságok és metódusok, amelyek láthatóak a külvilág, elsősorban a QML, számára.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A bemenetek és a kimenetek állapotai két 16-bites tulajdonság segítségével érhetőek el, akár bitenkénti is.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Lehetőség van QML-</a:t>
            </a:r>
            <a:r>
              <a:rPr lang="hu-HU" noProof="0" dirty="0" err="1"/>
              <a:t>ből</a:t>
            </a:r>
            <a:r>
              <a:rPr lang="hu-HU" noProof="0" dirty="0"/>
              <a:t> is kiválasztani a kommunikációs portot és az adatcserék közötti időtartamot.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A kommunikáció elindítására és megállítására két metódus érhető el, a hibák pedig eseményként következnek be.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noProof="0" dirty="0"/>
              <a:t>A BORIS </a:t>
            </a:r>
            <a:r>
              <a:rPr lang="hu-HU" noProof="0" dirty="0" err="1"/>
              <a:t>Controller</a:t>
            </a:r>
            <a:r>
              <a:rPr lang="hu-HU" noProof="0" dirty="0"/>
              <a:t> komponens úgy lett kialakítva, hogy bármilyen időzítő vagy kommunikációs port implementációval </a:t>
            </a:r>
            <a:r>
              <a:rPr lang="hu-HU" noProof="0" dirty="0" err="1"/>
              <a:t>működjön</a:t>
            </a:r>
            <a:r>
              <a:rPr lang="hu-HU" noProof="0" dirty="0"/>
              <a:t>. A fejlesztéshez például soros port helyett </a:t>
            </a:r>
            <a:r>
              <a:rPr lang="hu-HU" noProof="0" dirty="0" err="1"/>
              <a:t>echo</a:t>
            </a:r>
            <a:r>
              <a:rPr lang="hu-HU" noProof="0" dirty="0"/>
              <a:t> vagy virtuális portok lettek használva.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hu-HU" noProof="0" dirty="0"/>
              <a:t>A BORIS Access a Qt keretrendszer és a standard C++ függvénykönyvtárak segítségével valósult meg, ezért minden olyan platformra fordítható, amelyik rendelkezik megfelelő C++ fordítóval és a Qt támogatja.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013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Jobb oldalt látható a megvalósított vezérlőpult, amelyik a BORIS Access komponens segítségével képes kapcsolgatni az I/O interfész kimeneteit és olvasni a bemeneteit.</a:t>
            </a:r>
          </a:p>
          <a:p>
            <a:r>
              <a:rPr lang="hu-HU" noProof="0" dirty="0"/>
              <a:t>Ezen felül pedig egy közel egyperces videóval szeretném bemutatni a megvalósított alternatív emulációt, ami ugyanezzel a komponenssel működik.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134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Folytatásképpen pedig még mutatnám hogyan gondoltam tovább az I/O interfész utánzó prototípust, amit még a technológia visszafejtésekor valósítottam meg.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74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hu-H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9534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Illetve</a:t>
            </a:r>
            <a:r>
              <a:rPr lang="en-US" dirty="0"/>
              <a:t> a </a:t>
            </a:r>
            <a:r>
              <a:rPr lang="en-US" dirty="0" err="1"/>
              <a:t>kimenetekre</a:t>
            </a:r>
            <a:r>
              <a:rPr lang="en-US" dirty="0"/>
              <a:t> a 24 V-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jelet</a:t>
            </a:r>
            <a:r>
              <a:rPr lang="en-US" dirty="0"/>
              <a:t> </a:t>
            </a:r>
            <a:r>
              <a:rPr lang="en-US" dirty="0" err="1"/>
              <a:t>motorvezérlők</a:t>
            </a:r>
            <a:r>
              <a:rPr lang="en-US" dirty="0"/>
              <a:t> </a:t>
            </a:r>
            <a:r>
              <a:rPr lang="en-US" dirty="0" err="1"/>
              <a:t>kapcsolják</a:t>
            </a:r>
            <a:r>
              <a:rPr lang="en-US" dirty="0"/>
              <a:t> </a:t>
            </a:r>
            <a:r>
              <a:rPr lang="en-US" dirty="0" err="1"/>
              <a:t>azért</a:t>
            </a:r>
            <a:r>
              <a:rPr lang="en-US" dirty="0"/>
              <a:t>, </a:t>
            </a:r>
            <a:r>
              <a:rPr lang="en-US" dirty="0" err="1"/>
              <a:t>hogy</a:t>
            </a:r>
            <a:r>
              <a:rPr lang="en-US" dirty="0"/>
              <a:t> </a:t>
            </a:r>
            <a:r>
              <a:rPr lang="en-US" dirty="0" err="1"/>
              <a:t>nagyobb</a:t>
            </a:r>
            <a:r>
              <a:rPr lang="en-US" dirty="0"/>
              <a:t> </a:t>
            </a:r>
            <a:r>
              <a:rPr lang="en-US" dirty="0" err="1"/>
              <a:t>teljesítményt</a:t>
            </a:r>
            <a:r>
              <a:rPr lang="en-US" dirty="0"/>
              <a:t> </a:t>
            </a:r>
            <a:r>
              <a:rPr lang="en-US" dirty="0" err="1"/>
              <a:t>legyen</a:t>
            </a:r>
            <a:r>
              <a:rPr lang="en-US" dirty="0"/>
              <a:t> </a:t>
            </a:r>
            <a:r>
              <a:rPr lang="en-US" dirty="0" err="1"/>
              <a:t>képes</a:t>
            </a:r>
            <a:r>
              <a:rPr lang="en-US" dirty="0"/>
              <a:t> </a:t>
            </a:r>
            <a:r>
              <a:rPr lang="en-US" dirty="0" err="1"/>
              <a:t>kiszolgálni</a:t>
            </a:r>
            <a:r>
              <a:rPr lang="en-US" dirty="0"/>
              <a:t>. (600 mA </a:t>
            </a:r>
            <a:r>
              <a:rPr lang="en-US" dirty="0" err="1"/>
              <a:t>folyamatos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1,2 A </a:t>
            </a:r>
            <a:r>
              <a:rPr lang="en-US" dirty="0" err="1"/>
              <a:t>csúcs</a:t>
            </a:r>
            <a:r>
              <a:rPr lang="en-US" dirty="0"/>
              <a:t>)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681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Végezetül szeretném összefoglalni a legfontosabb eredményeket.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563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205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A következőkben ismertetném a </a:t>
            </a:r>
            <a:r>
              <a:rPr lang="hu-HU" b="1" noProof="0" dirty="0"/>
              <a:t>kidolgozandó feladatot</a:t>
            </a:r>
            <a:r>
              <a:rPr lang="hu-HU" noProof="0" dirty="0"/>
              <a:t>, majd bemutatnám a </a:t>
            </a:r>
            <a:r>
              <a:rPr lang="hu-HU" b="1" noProof="0" dirty="0"/>
              <a:t>kidolgozás legfontosabb részleteit </a:t>
            </a:r>
            <a:r>
              <a:rPr lang="hu-HU" noProof="0" dirty="0"/>
              <a:t>célok szerint csoportosítva, végül pedig összefoglalnám az </a:t>
            </a:r>
            <a:r>
              <a:rPr lang="hu-HU" b="1" noProof="0" dirty="0"/>
              <a:t>elért eredményeimet</a:t>
            </a:r>
            <a:r>
              <a:rPr lang="hu-HU" noProof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Köszönöm a megtisztelő figyelmet. Várom a kérdéseket...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6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munkám egyik célja a rendelkezése álló HIL szimulátor megismerése volt, majd a segítségével egy olyan emuláció megvalósítása, ami később jól alkalmazható a PLC versenyekre való felkészítésben.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irányítás megvalósításával elsődleges célom az elkészült emuláció tesztelése és a működésének az igazolása volt.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HIL szimulátor helyettesítésének az igényét a hozzá tartozó szoftver korlátjai és a hardverének a viszonylag magas ára hozták el, ugyanakkor a hardverének a forgalmazása azóta meg is szűnt.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15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BORIS</a:t>
            </a:r>
            <a:r>
              <a:rPr lang="en-US" noProof="0" dirty="0"/>
              <a:t> </a:t>
            </a:r>
            <a:r>
              <a:rPr lang="hu-HU" noProof="0" dirty="0"/>
              <a:t>és az I/O interfész az ipari folyamat emulációjához lettek felhasználva.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emulált ipari folyamat irányításához az OMRON PLC lett felhasználva, ami a CX-Programmer segítségével lett felprogramozva.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</a:t>
            </a:r>
            <a:r>
              <a:rPr lang="en-US" noProof="0" dirty="0"/>
              <a:t>Serial Port Monitor </a:t>
            </a:r>
            <a:r>
              <a:rPr lang="hu-HU" noProof="0" dirty="0"/>
              <a:t>segédprogramra a BORIS és az I/O interfész közötti kommunikáció lehallgatásához volt szükség.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EasyPIC fejlesztőlap és a hozzá tartozó </a:t>
            </a:r>
            <a:r>
              <a:rPr lang="en-US" noProof="0" dirty="0"/>
              <a:t>mikroC PRO for PIC </a:t>
            </a:r>
            <a:r>
              <a:rPr lang="hu-HU" noProof="0" dirty="0"/>
              <a:t>fejlesztői környezet a BORIS megtévesztéséhez kellettek a lehallgatott adatok igazolása érdekében.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I/O interfészt működtető szoftverkomponens fejlesztése Qt keretrendszerrel valósult meg a </a:t>
            </a:r>
            <a:r>
              <a:rPr lang="en-US" noProof="0" dirty="0"/>
              <a:t>Qt Creator </a:t>
            </a:r>
            <a:r>
              <a:rPr lang="hu-HU" noProof="0" dirty="0"/>
              <a:t>fejlesztői környezetben.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helyettesítő elektronika az </a:t>
            </a:r>
            <a:r>
              <a:rPr lang="en-US" noProof="0" dirty="0"/>
              <a:t>Altium Designer </a:t>
            </a:r>
            <a:r>
              <a:rPr lang="hu-HU" noProof="0" dirty="0"/>
              <a:t>felhasználásával lett megtervezve, a rajta levő mikrovezérlő pedig a </a:t>
            </a:r>
            <a:r>
              <a:rPr lang="en-US" noProof="0" dirty="0"/>
              <a:t>IAR Embedded Workbench for Arm </a:t>
            </a:r>
            <a:r>
              <a:rPr lang="hu-HU" noProof="0" dirty="0"/>
              <a:t>segítéségével lett beprogramozva.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38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Rá is térnék az kiválasztott ipari folyamat emulálására és irányítására…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088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fejlesztés megkezdése előtt áttanulmányoztam az karosszéria gyártósor irányításához kiadott feladatlapot. Az emulációt úgy kellett megvalósítanom, hogy az a feladatlapnak megfelelő módon irányítható legyen.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BORIS kezeléséről kevés információ állt a rendelkezésre, főleg a hozzá tartozó animációkészítő modulról, ezért ki kellett tapasztalnom a képességeit és a korlátait.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emuláció megvalósításakor először az animációkat valósítottam meg, amiknek a kipróbálásához a BORIS által nyújtott jelforrásokat használtam, az ellenőrző logikákat pedig már az irányítással együtt.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irányítást SFC (</a:t>
            </a:r>
            <a:r>
              <a:rPr lang="en-US" noProof="0" dirty="0"/>
              <a:t>Sequential Function Charts</a:t>
            </a:r>
            <a:r>
              <a:rPr lang="hu-HU" noProof="0" dirty="0"/>
              <a:t>) nyelven , a hozzá tartozó akciókat pedig ST (</a:t>
            </a:r>
            <a:r>
              <a:rPr lang="en-US" noProof="0" dirty="0"/>
              <a:t>Structured Text</a:t>
            </a:r>
            <a:r>
              <a:rPr lang="hu-HU" noProof="0" dirty="0"/>
              <a:t>) és LD (</a:t>
            </a:r>
            <a:r>
              <a:rPr lang="en-US" noProof="0" dirty="0"/>
              <a:t>Ladder Diagram</a:t>
            </a:r>
            <a:r>
              <a:rPr lang="hu-HU" noProof="0" dirty="0"/>
              <a:t>) nyelveken valósítottam meg: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LD – Késleltetések,  bemenetek állapotváltváltozásaira való várakoztatások, stb.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hu-HU" noProof="0" dirty="0"/>
              <a:t>ST – Összetettebb elágazások, tömbökkel való műveletek, stb.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Az emulációba épített ellenőrző logikák tesztelését az irányítás szándékosan beépített hibák segítségével teszteltem.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027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rendelkezésre álló vizuális elemekből csak a robotkarokat lehetett elkészíteni megkérdőjelezhető felismerhetőségben.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Egyedül a mozgóképek lejátszásához van beépített elem, de már ez is </a:t>
            </a:r>
            <a:r>
              <a:rPr lang="hu-HU" noProof="0" dirty="0" err="1"/>
              <a:t>cask</a:t>
            </a:r>
            <a:r>
              <a:rPr lang="hu-HU" noProof="0" dirty="0"/>
              <a:t> külső jellel működtethető kellően szabadon.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tároláshoz elsősorban flip-</a:t>
            </a:r>
            <a:r>
              <a:rPr lang="hu-HU" noProof="0" dirty="0" err="1"/>
              <a:t>flopok</a:t>
            </a:r>
            <a:r>
              <a:rPr lang="hu-HU" noProof="0" dirty="0"/>
              <a:t>, illetve egy analóg puffer állnak a rendelkezésre. Habár nem lehetetlen, de ezekkel </a:t>
            </a:r>
            <a:r>
              <a:rPr lang="hu-HU" u="none" noProof="0" dirty="0"/>
              <a:t>létrehozni</a:t>
            </a:r>
            <a:r>
              <a:rPr lang="hu-HU" noProof="0" dirty="0"/>
              <a:t> </a:t>
            </a:r>
            <a:r>
              <a:rPr lang="hu-HU" u="none" noProof="0" dirty="0"/>
              <a:t>például egy tömböt, igen nehézkes.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u="none" noProof="0" dirty="0"/>
              <a:t>A BORIS számos hiányosságokkal rendelkezik, így például nincs benne visszavonás művelet, amik hátráltatták a munkát.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hu-HU" u="none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hu-HU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Tovább tart a vizualizáció újra rajzolása, mint amennyi idő erre a rendelkezésre áll két változás között. Ettől az újra rajzolási feladatok feltolkollanak és késni kezd az vizualizáció a vizualizálandó eseményektől.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Windows nem valós idejű operációs rendszer, így a soros porton keresztüli kommunikáció késleltetése nem meghatározható. Ez ellehetetleníti az impulzusszélességen vagy a frekvencián alapuló megoldásokat.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noProof="0" dirty="0"/>
              <a:t>A Windows Feladatkezelőjéből is látszik, hogy a BORIS az emulációk futtatásakor folyamatosan és jelentős mértékben terheli a processzort. Mindez úgy az emulációra, mint a vizualizációra negatív hatással van.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664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Egy közel egyperces videóval szeretném bemutatni a megvalósított emulációt és az azt üzemeltető irányítást.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161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noProof="0" dirty="0"/>
              <a:t>Az emulációhoz használt technológia helyettesítésének a bemutatása előtt szeretném ismertetni a visszafejtésének a lefőbb aspektusait…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78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DA98C7B-9474-46FE-B197-802A25DB712B}"/>
              </a:ext>
            </a:extLst>
          </p:cNvPr>
          <p:cNvGrpSpPr/>
          <p:nvPr userDrawn="1"/>
        </p:nvGrpSpPr>
        <p:grpSpPr>
          <a:xfrm>
            <a:off x="615420" y="3069278"/>
            <a:ext cx="1997603" cy="1024349"/>
            <a:chOff x="615420" y="3069278"/>
            <a:chExt cx="1997603" cy="102434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0A16AF3-B8C2-43B8-A9D2-B9E79C1B7077}"/>
                </a:ext>
              </a:extLst>
            </p:cNvPr>
            <p:cNvSpPr/>
            <p:nvPr/>
          </p:nvSpPr>
          <p:spPr>
            <a:xfrm>
              <a:off x="615420" y="3255171"/>
              <a:ext cx="170390" cy="170390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0B6BFA0-92FC-43E7-A40A-896BD7AB54E9}"/>
                </a:ext>
              </a:extLst>
            </p:cNvPr>
            <p:cNvSpPr/>
            <p:nvPr/>
          </p:nvSpPr>
          <p:spPr>
            <a:xfrm>
              <a:off x="865583" y="3736181"/>
              <a:ext cx="175420" cy="175420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20F797B-D24F-46A2-81F4-BA26107F1638}"/>
                </a:ext>
              </a:extLst>
            </p:cNvPr>
            <p:cNvSpPr/>
            <p:nvPr/>
          </p:nvSpPr>
          <p:spPr>
            <a:xfrm>
              <a:off x="1959240" y="3464584"/>
              <a:ext cx="141419" cy="142863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0BD1DCF-7EBA-45E9-8513-B6CF7B4656F6}"/>
                </a:ext>
              </a:extLst>
            </p:cNvPr>
            <p:cNvSpPr/>
            <p:nvPr/>
          </p:nvSpPr>
          <p:spPr>
            <a:xfrm>
              <a:off x="1294872" y="3389687"/>
              <a:ext cx="140162" cy="141593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5440973-5AFD-4851-899D-9239D5CBE9C7}"/>
                </a:ext>
              </a:extLst>
            </p:cNvPr>
            <p:cNvSpPr/>
            <p:nvPr/>
          </p:nvSpPr>
          <p:spPr>
            <a:xfrm>
              <a:off x="2164828" y="3460484"/>
              <a:ext cx="178504" cy="180326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0A65625-A964-48F8-907A-29FF50952075}"/>
                </a:ext>
              </a:extLst>
            </p:cNvPr>
            <p:cNvSpPr/>
            <p:nvPr/>
          </p:nvSpPr>
          <p:spPr>
            <a:xfrm>
              <a:off x="785813" y="3069278"/>
              <a:ext cx="1816892" cy="27384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892" h="273845">
                  <a:moveTo>
                    <a:pt x="0" y="273845"/>
                  </a:moveTo>
                  <a:lnTo>
                    <a:pt x="297655" y="271462"/>
                  </a:lnTo>
                  <a:lnTo>
                    <a:pt x="557211" y="0"/>
                  </a:lnTo>
                  <a:lnTo>
                    <a:pt x="1816892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C0CF7CE-6B97-4550-8FE9-BB5024824F40}"/>
                </a:ext>
              </a:extLst>
            </p:cNvPr>
            <p:cNvSpPr/>
            <p:nvPr/>
          </p:nvSpPr>
          <p:spPr>
            <a:xfrm flipV="1">
              <a:off x="1036637" y="3819782"/>
              <a:ext cx="1576386" cy="27384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76386"/>
                <a:gd name="connsiteY0" fmla="*/ 273845 h 273845"/>
                <a:gd name="connsiteX1" fmla="*/ 297655 w 1576386"/>
                <a:gd name="connsiteY1" fmla="*/ 271462 h 273845"/>
                <a:gd name="connsiteX2" fmla="*/ 557211 w 1576386"/>
                <a:gd name="connsiteY2" fmla="*/ 0 h 273845"/>
                <a:gd name="connsiteX3" fmla="*/ 1576386 w 1576386"/>
                <a:gd name="connsiteY3" fmla="*/ 0 h 2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6386" h="273845">
                  <a:moveTo>
                    <a:pt x="0" y="273845"/>
                  </a:moveTo>
                  <a:lnTo>
                    <a:pt x="297655" y="271462"/>
                  </a:lnTo>
                  <a:lnTo>
                    <a:pt x="557211" y="0"/>
                  </a:lnTo>
                  <a:lnTo>
                    <a:pt x="1576386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988C76-CEC4-47C7-8EC3-670A36F4D0BB}"/>
                </a:ext>
              </a:extLst>
            </p:cNvPr>
            <p:cNvSpPr/>
            <p:nvPr/>
          </p:nvSpPr>
          <p:spPr>
            <a:xfrm>
              <a:off x="1422664" y="3166135"/>
              <a:ext cx="1176337" cy="271462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176337"/>
                <a:gd name="connsiteY0" fmla="*/ 271462 h 271462"/>
                <a:gd name="connsiteX1" fmla="*/ 626269 w 1176337"/>
                <a:gd name="connsiteY1" fmla="*/ 0 h 271462"/>
                <a:gd name="connsiteX2" fmla="*/ 1176337 w 1176337"/>
                <a:gd name="connsiteY2" fmla="*/ 0 h 27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6337" h="271462">
                  <a:moveTo>
                    <a:pt x="0" y="271462"/>
                  </a:moveTo>
                  <a:lnTo>
                    <a:pt x="626269" y="0"/>
                  </a:lnTo>
                  <a:lnTo>
                    <a:pt x="1176337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4DCA9A4-6167-41BB-9301-850AA917CB7A}"/>
                </a:ext>
              </a:extLst>
            </p:cNvPr>
            <p:cNvSpPr/>
            <p:nvPr/>
          </p:nvSpPr>
          <p:spPr>
            <a:xfrm flipV="1">
              <a:off x="2080946" y="3592506"/>
              <a:ext cx="526257" cy="40957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321468 h 321468"/>
                <a:gd name="connsiteX1" fmla="*/ 319088 w 1519237"/>
                <a:gd name="connsiteY1" fmla="*/ 0 h 321468"/>
                <a:gd name="connsiteX2" fmla="*/ 1519237 w 1519237"/>
                <a:gd name="connsiteY2" fmla="*/ 50006 h 321468"/>
                <a:gd name="connsiteX0" fmla="*/ 0 w 1102519"/>
                <a:gd name="connsiteY0" fmla="*/ 652462 h 652462"/>
                <a:gd name="connsiteX1" fmla="*/ 319088 w 1102519"/>
                <a:gd name="connsiteY1" fmla="*/ 330994 h 652462"/>
                <a:gd name="connsiteX2" fmla="*/ 1102519 w 1102519"/>
                <a:gd name="connsiteY2" fmla="*/ 0 h 652462"/>
                <a:gd name="connsiteX0" fmla="*/ 0 w 526257"/>
                <a:gd name="connsiteY0" fmla="*/ 409575 h 409575"/>
                <a:gd name="connsiteX1" fmla="*/ 319088 w 526257"/>
                <a:gd name="connsiteY1" fmla="*/ 88107 h 409575"/>
                <a:gd name="connsiteX2" fmla="*/ 526257 w 526257"/>
                <a:gd name="connsiteY2" fmla="*/ 0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6257" h="409575">
                  <a:moveTo>
                    <a:pt x="0" y="409575"/>
                  </a:moveTo>
                  <a:lnTo>
                    <a:pt x="319088" y="88107"/>
                  </a:lnTo>
                  <a:lnTo>
                    <a:pt x="526257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3BD12E-4C99-4D44-BEFA-C412A7D03E31}"/>
                </a:ext>
              </a:extLst>
            </p:cNvPr>
            <p:cNvSpPr/>
            <p:nvPr/>
          </p:nvSpPr>
          <p:spPr>
            <a:xfrm>
              <a:off x="2343333" y="3559827"/>
              <a:ext cx="265458" cy="45719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321468 h 321468"/>
                <a:gd name="connsiteX1" fmla="*/ 319088 w 1519237"/>
                <a:gd name="connsiteY1" fmla="*/ 0 h 321468"/>
                <a:gd name="connsiteX2" fmla="*/ 1519237 w 1519237"/>
                <a:gd name="connsiteY2" fmla="*/ 50006 h 321468"/>
                <a:gd name="connsiteX0" fmla="*/ 0 w 1102519"/>
                <a:gd name="connsiteY0" fmla="*/ 652462 h 652462"/>
                <a:gd name="connsiteX1" fmla="*/ 319088 w 1102519"/>
                <a:gd name="connsiteY1" fmla="*/ 330994 h 652462"/>
                <a:gd name="connsiteX2" fmla="*/ 1102519 w 1102519"/>
                <a:gd name="connsiteY2" fmla="*/ 0 h 652462"/>
                <a:gd name="connsiteX0" fmla="*/ 0 w 526257"/>
                <a:gd name="connsiteY0" fmla="*/ 409575 h 409575"/>
                <a:gd name="connsiteX1" fmla="*/ 319088 w 526257"/>
                <a:gd name="connsiteY1" fmla="*/ 88107 h 409575"/>
                <a:gd name="connsiteX2" fmla="*/ 526257 w 526257"/>
                <a:gd name="connsiteY2" fmla="*/ 0 h 409575"/>
                <a:gd name="connsiteX0" fmla="*/ 0 w 319088"/>
                <a:gd name="connsiteY0" fmla="*/ 321468 h 321468"/>
                <a:gd name="connsiteX1" fmla="*/ 319088 w 319088"/>
                <a:gd name="connsiteY1" fmla="*/ 0 h 321468"/>
                <a:gd name="connsiteX0" fmla="*/ 0 w 392907"/>
                <a:gd name="connsiteY0" fmla="*/ 7143 h 7143"/>
                <a:gd name="connsiteX1" fmla="*/ 392907 w 392907"/>
                <a:gd name="connsiteY1" fmla="*/ 0 h 7143"/>
                <a:gd name="connsiteX0" fmla="*/ 0 w 10000"/>
                <a:gd name="connsiteY0" fmla="*/ 0 h 0"/>
                <a:gd name="connsiteX1" fmla="*/ 10000 w 100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00">
                  <a:moveTo>
                    <a:pt x="0" y="0"/>
                  </a:moveTo>
                  <a:lnTo>
                    <a:pt x="10000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D31DF9C-4AE4-4B6F-9F61-D15CB7D63734}"/>
              </a:ext>
            </a:extLst>
          </p:cNvPr>
          <p:cNvGrpSpPr/>
          <p:nvPr userDrawn="1"/>
        </p:nvGrpSpPr>
        <p:grpSpPr>
          <a:xfrm rot="10800000">
            <a:off x="9578977" y="2763581"/>
            <a:ext cx="1997603" cy="1024349"/>
            <a:chOff x="615420" y="3069278"/>
            <a:chExt cx="1997603" cy="1024349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E7B4FC-A419-415F-B3DF-1D1D332423CC}"/>
                </a:ext>
              </a:extLst>
            </p:cNvPr>
            <p:cNvSpPr/>
            <p:nvPr/>
          </p:nvSpPr>
          <p:spPr>
            <a:xfrm>
              <a:off x="615420" y="3255171"/>
              <a:ext cx="170390" cy="170390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44E630E-60BE-4A9E-A843-469CA36EB0D0}"/>
                </a:ext>
              </a:extLst>
            </p:cNvPr>
            <p:cNvSpPr/>
            <p:nvPr/>
          </p:nvSpPr>
          <p:spPr>
            <a:xfrm>
              <a:off x="865583" y="3736181"/>
              <a:ext cx="175420" cy="175420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16EA71C-8994-41FF-94A0-66728F1E182B}"/>
                </a:ext>
              </a:extLst>
            </p:cNvPr>
            <p:cNvSpPr/>
            <p:nvPr/>
          </p:nvSpPr>
          <p:spPr>
            <a:xfrm>
              <a:off x="1959240" y="3464584"/>
              <a:ext cx="141419" cy="142863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3121505-4343-4DC2-B1F1-6BACCEFB3109}"/>
                </a:ext>
              </a:extLst>
            </p:cNvPr>
            <p:cNvSpPr/>
            <p:nvPr/>
          </p:nvSpPr>
          <p:spPr>
            <a:xfrm>
              <a:off x="1294872" y="3389687"/>
              <a:ext cx="140162" cy="141593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0FB17AB-44E1-4DF3-95DD-06BFF7480C08}"/>
                </a:ext>
              </a:extLst>
            </p:cNvPr>
            <p:cNvSpPr/>
            <p:nvPr/>
          </p:nvSpPr>
          <p:spPr>
            <a:xfrm>
              <a:off x="2164828" y="3460484"/>
              <a:ext cx="178504" cy="180326"/>
            </a:xfrm>
            <a:prstGeom prst="ellipse">
              <a:avLst/>
            </a:prstGeom>
            <a:noFill/>
            <a:ln w="19050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8CAC1F3-4F17-46B3-8D88-059BD68A7DDE}"/>
                </a:ext>
              </a:extLst>
            </p:cNvPr>
            <p:cNvSpPr/>
            <p:nvPr/>
          </p:nvSpPr>
          <p:spPr>
            <a:xfrm>
              <a:off x="785813" y="3069278"/>
              <a:ext cx="1816892" cy="27384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892" h="273845">
                  <a:moveTo>
                    <a:pt x="0" y="273845"/>
                  </a:moveTo>
                  <a:lnTo>
                    <a:pt x="297655" y="271462"/>
                  </a:lnTo>
                  <a:lnTo>
                    <a:pt x="557211" y="0"/>
                  </a:lnTo>
                  <a:lnTo>
                    <a:pt x="1816892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8F47AF7-BEB9-4EB6-A24D-4A11ADE029B7}"/>
                </a:ext>
              </a:extLst>
            </p:cNvPr>
            <p:cNvSpPr/>
            <p:nvPr/>
          </p:nvSpPr>
          <p:spPr>
            <a:xfrm flipV="1">
              <a:off x="1036637" y="3819782"/>
              <a:ext cx="1576386" cy="27384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76386"/>
                <a:gd name="connsiteY0" fmla="*/ 273845 h 273845"/>
                <a:gd name="connsiteX1" fmla="*/ 297655 w 1576386"/>
                <a:gd name="connsiteY1" fmla="*/ 271462 h 273845"/>
                <a:gd name="connsiteX2" fmla="*/ 557211 w 1576386"/>
                <a:gd name="connsiteY2" fmla="*/ 0 h 273845"/>
                <a:gd name="connsiteX3" fmla="*/ 1576386 w 1576386"/>
                <a:gd name="connsiteY3" fmla="*/ 0 h 2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6386" h="273845">
                  <a:moveTo>
                    <a:pt x="0" y="273845"/>
                  </a:moveTo>
                  <a:lnTo>
                    <a:pt x="297655" y="271462"/>
                  </a:lnTo>
                  <a:lnTo>
                    <a:pt x="557211" y="0"/>
                  </a:lnTo>
                  <a:lnTo>
                    <a:pt x="1576386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F6D3381-32CB-4787-A2E1-CE7B77E35E1A}"/>
                </a:ext>
              </a:extLst>
            </p:cNvPr>
            <p:cNvSpPr/>
            <p:nvPr/>
          </p:nvSpPr>
          <p:spPr>
            <a:xfrm>
              <a:off x="1422664" y="3166135"/>
              <a:ext cx="1176337" cy="271462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176337"/>
                <a:gd name="connsiteY0" fmla="*/ 271462 h 271462"/>
                <a:gd name="connsiteX1" fmla="*/ 626269 w 1176337"/>
                <a:gd name="connsiteY1" fmla="*/ 0 h 271462"/>
                <a:gd name="connsiteX2" fmla="*/ 1176337 w 1176337"/>
                <a:gd name="connsiteY2" fmla="*/ 0 h 27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6337" h="271462">
                  <a:moveTo>
                    <a:pt x="0" y="271462"/>
                  </a:moveTo>
                  <a:lnTo>
                    <a:pt x="626269" y="0"/>
                  </a:lnTo>
                  <a:lnTo>
                    <a:pt x="1176337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1113A7-D3B5-456F-8656-3216DAF626A3}"/>
                </a:ext>
              </a:extLst>
            </p:cNvPr>
            <p:cNvSpPr/>
            <p:nvPr/>
          </p:nvSpPr>
          <p:spPr>
            <a:xfrm flipV="1">
              <a:off x="2080946" y="3592506"/>
              <a:ext cx="526257" cy="409575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321468 h 321468"/>
                <a:gd name="connsiteX1" fmla="*/ 319088 w 1519237"/>
                <a:gd name="connsiteY1" fmla="*/ 0 h 321468"/>
                <a:gd name="connsiteX2" fmla="*/ 1519237 w 1519237"/>
                <a:gd name="connsiteY2" fmla="*/ 50006 h 321468"/>
                <a:gd name="connsiteX0" fmla="*/ 0 w 1102519"/>
                <a:gd name="connsiteY0" fmla="*/ 652462 h 652462"/>
                <a:gd name="connsiteX1" fmla="*/ 319088 w 1102519"/>
                <a:gd name="connsiteY1" fmla="*/ 330994 h 652462"/>
                <a:gd name="connsiteX2" fmla="*/ 1102519 w 1102519"/>
                <a:gd name="connsiteY2" fmla="*/ 0 h 652462"/>
                <a:gd name="connsiteX0" fmla="*/ 0 w 526257"/>
                <a:gd name="connsiteY0" fmla="*/ 409575 h 409575"/>
                <a:gd name="connsiteX1" fmla="*/ 319088 w 526257"/>
                <a:gd name="connsiteY1" fmla="*/ 88107 h 409575"/>
                <a:gd name="connsiteX2" fmla="*/ 526257 w 526257"/>
                <a:gd name="connsiteY2" fmla="*/ 0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6257" h="409575">
                  <a:moveTo>
                    <a:pt x="0" y="409575"/>
                  </a:moveTo>
                  <a:lnTo>
                    <a:pt x="319088" y="88107"/>
                  </a:lnTo>
                  <a:lnTo>
                    <a:pt x="526257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E9159BD-305A-4781-8F4D-9550F427CD28}"/>
                </a:ext>
              </a:extLst>
            </p:cNvPr>
            <p:cNvSpPr/>
            <p:nvPr/>
          </p:nvSpPr>
          <p:spPr>
            <a:xfrm>
              <a:off x="2343333" y="3559827"/>
              <a:ext cx="265458" cy="45719"/>
            </a:xfrm>
            <a:custGeom>
              <a:avLst/>
              <a:gdLst>
                <a:gd name="connsiteX0" fmla="*/ 0 w 461963"/>
                <a:gd name="connsiteY0" fmla="*/ 150019 h 150019"/>
                <a:gd name="connsiteX1" fmla="*/ 54769 w 461963"/>
                <a:gd name="connsiteY1" fmla="*/ 121444 h 150019"/>
                <a:gd name="connsiteX2" fmla="*/ 92869 w 461963"/>
                <a:gd name="connsiteY2" fmla="*/ 90488 h 150019"/>
                <a:gd name="connsiteX3" fmla="*/ 114300 w 461963"/>
                <a:gd name="connsiteY3" fmla="*/ 69056 h 150019"/>
                <a:gd name="connsiteX4" fmla="*/ 138113 w 461963"/>
                <a:gd name="connsiteY4" fmla="*/ 38100 h 150019"/>
                <a:gd name="connsiteX5" fmla="*/ 164307 w 461963"/>
                <a:gd name="connsiteY5" fmla="*/ 14288 h 150019"/>
                <a:gd name="connsiteX6" fmla="*/ 169069 w 461963"/>
                <a:gd name="connsiteY6" fmla="*/ 4763 h 150019"/>
                <a:gd name="connsiteX7" fmla="*/ 461963 w 461963"/>
                <a:gd name="connsiteY7" fmla="*/ 0 h 150019"/>
                <a:gd name="connsiteX0" fmla="*/ 0 w 645319"/>
                <a:gd name="connsiteY0" fmla="*/ 726281 h 726281"/>
                <a:gd name="connsiteX1" fmla="*/ 238125 w 645319"/>
                <a:gd name="connsiteY1" fmla="*/ 121444 h 726281"/>
                <a:gd name="connsiteX2" fmla="*/ 276225 w 645319"/>
                <a:gd name="connsiteY2" fmla="*/ 90488 h 726281"/>
                <a:gd name="connsiteX3" fmla="*/ 297656 w 645319"/>
                <a:gd name="connsiteY3" fmla="*/ 69056 h 726281"/>
                <a:gd name="connsiteX4" fmla="*/ 321469 w 645319"/>
                <a:gd name="connsiteY4" fmla="*/ 38100 h 726281"/>
                <a:gd name="connsiteX5" fmla="*/ 347663 w 645319"/>
                <a:gd name="connsiteY5" fmla="*/ 14288 h 726281"/>
                <a:gd name="connsiteX6" fmla="*/ 352425 w 645319"/>
                <a:gd name="connsiteY6" fmla="*/ 4763 h 726281"/>
                <a:gd name="connsiteX7" fmla="*/ 645319 w 645319"/>
                <a:gd name="connsiteY7" fmla="*/ 0 h 726281"/>
                <a:gd name="connsiteX0" fmla="*/ 0 w 645319"/>
                <a:gd name="connsiteY0" fmla="*/ 726281 h 766151"/>
                <a:gd name="connsiteX1" fmla="*/ 316706 w 645319"/>
                <a:gd name="connsiteY1" fmla="*/ 719137 h 766151"/>
                <a:gd name="connsiteX2" fmla="*/ 276225 w 645319"/>
                <a:gd name="connsiteY2" fmla="*/ 90488 h 766151"/>
                <a:gd name="connsiteX3" fmla="*/ 297656 w 645319"/>
                <a:gd name="connsiteY3" fmla="*/ 69056 h 766151"/>
                <a:gd name="connsiteX4" fmla="*/ 321469 w 645319"/>
                <a:gd name="connsiteY4" fmla="*/ 38100 h 766151"/>
                <a:gd name="connsiteX5" fmla="*/ 347663 w 645319"/>
                <a:gd name="connsiteY5" fmla="*/ 14288 h 766151"/>
                <a:gd name="connsiteX6" fmla="*/ 352425 w 645319"/>
                <a:gd name="connsiteY6" fmla="*/ 4763 h 766151"/>
                <a:gd name="connsiteX7" fmla="*/ 645319 w 645319"/>
                <a:gd name="connsiteY7" fmla="*/ 0 h 766151"/>
                <a:gd name="connsiteX0" fmla="*/ 0 w 645319"/>
                <a:gd name="connsiteY0" fmla="*/ 726281 h 739694"/>
                <a:gd name="connsiteX1" fmla="*/ 316706 w 645319"/>
                <a:gd name="connsiteY1" fmla="*/ 719137 h 739694"/>
                <a:gd name="connsiteX2" fmla="*/ 576262 w 645319"/>
                <a:gd name="connsiteY2" fmla="*/ 447675 h 739694"/>
                <a:gd name="connsiteX3" fmla="*/ 297656 w 645319"/>
                <a:gd name="connsiteY3" fmla="*/ 69056 h 739694"/>
                <a:gd name="connsiteX4" fmla="*/ 321469 w 645319"/>
                <a:gd name="connsiteY4" fmla="*/ 38100 h 739694"/>
                <a:gd name="connsiteX5" fmla="*/ 347663 w 645319"/>
                <a:gd name="connsiteY5" fmla="*/ 14288 h 739694"/>
                <a:gd name="connsiteX6" fmla="*/ 352425 w 645319"/>
                <a:gd name="connsiteY6" fmla="*/ 4763 h 739694"/>
                <a:gd name="connsiteX7" fmla="*/ 645319 w 645319"/>
                <a:gd name="connsiteY7" fmla="*/ 0 h 739694"/>
                <a:gd name="connsiteX0" fmla="*/ 0 w 1875260"/>
                <a:gd name="connsiteY0" fmla="*/ 726281 h 739694"/>
                <a:gd name="connsiteX1" fmla="*/ 316706 w 1875260"/>
                <a:gd name="connsiteY1" fmla="*/ 719137 h 739694"/>
                <a:gd name="connsiteX2" fmla="*/ 576262 w 1875260"/>
                <a:gd name="connsiteY2" fmla="*/ 447675 h 739694"/>
                <a:gd name="connsiteX3" fmla="*/ 1874043 w 1875260"/>
                <a:gd name="connsiteY3" fmla="*/ 435769 h 739694"/>
                <a:gd name="connsiteX4" fmla="*/ 321469 w 1875260"/>
                <a:gd name="connsiteY4" fmla="*/ 38100 h 739694"/>
                <a:gd name="connsiteX5" fmla="*/ 347663 w 1875260"/>
                <a:gd name="connsiteY5" fmla="*/ 14288 h 739694"/>
                <a:gd name="connsiteX6" fmla="*/ 352425 w 1875260"/>
                <a:gd name="connsiteY6" fmla="*/ 4763 h 739694"/>
                <a:gd name="connsiteX7" fmla="*/ 645319 w 1875260"/>
                <a:gd name="connsiteY7" fmla="*/ 0 h 739694"/>
                <a:gd name="connsiteX0" fmla="*/ 0 w 1875029"/>
                <a:gd name="connsiteY0" fmla="*/ 726281 h 739694"/>
                <a:gd name="connsiteX1" fmla="*/ 316706 w 1875029"/>
                <a:gd name="connsiteY1" fmla="*/ 719137 h 739694"/>
                <a:gd name="connsiteX2" fmla="*/ 576262 w 1875029"/>
                <a:gd name="connsiteY2" fmla="*/ 447675 h 739694"/>
                <a:gd name="connsiteX3" fmla="*/ 1874043 w 1875029"/>
                <a:gd name="connsiteY3" fmla="*/ 435769 h 739694"/>
                <a:gd name="connsiteX4" fmla="*/ 347663 w 1875029"/>
                <a:gd name="connsiteY4" fmla="*/ 14288 h 739694"/>
                <a:gd name="connsiteX5" fmla="*/ 352425 w 1875029"/>
                <a:gd name="connsiteY5" fmla="*/ 4763 h 739694"/>
                <a:gd name="connsiteX6" fmla="*/ 645319 w 1875029"/>
                <a:gd name="connsiteY6" fmla="*/ 0 h 739694"/>
                <a:gd name="connsiteX0" fmla="*/ 0 w 1875029"/>
                <a:gd name="connsiteY0" fmla="*/ 747645 h 761058"/>
                <a:gd name="connsiteX1" fmla="*/ 316706 w 1875029"/>
                <a:gd name="connsiteY1" fmla="*/ 740501 h 761058"/>
                <a:gd name="connsiteX2" fmla="*/ 576262 w 1875029"/>
                <a:gd name="connsiteY2" fmla="*/ 469039 h 761058"/>
                <a:gd name="connsiteX3" fmla="*/ 1874043 w 1875029"/>
                <a:gd name="connsiteY3" fmla="*/ 457133 h 761058"/>
                <a:gd name="connsiteX4" fmla="*/ 347663 w 1875029"/>
                <a:gd name="connsiteY4" fmla="*/ 35652 h 761058"/>
                <a:gd name="connsiteX5" fmla="*/ 645319 w 1875029"/>
                <a:gd name="connsiteY5" fmla="*/ 21364 h 761058"/>
                <a:gd name="connsiteX0" fmla="*/ 0 w 1874143"/>
                <a:gd name="connsiteY0" fmla="*/ 726281 h 739694"/>
                <a:gd name="connsiteX1" fmla="*/ 316706 w 1874143"/>
                <a:gd name="connsiteY1" fmla="*/ 719137 h 739694"/>
                <a:gd name="connsiteX2" fmla="*/ 576262 w 1874143"/>
                <a:gd name="connsiteY2" fmla="*/ 447675 h 739694"/>
                <a:gd name="connsiteX3" fmla="*/ 1874043 w 1874143"/>
                <a:gd name="connsiteY3" fmla="*/ 435769 h 739694"/>
                <a:gd name="connsiteX4" fmla="*/ 645319 w 1874143"/>
                <a:gd name="connsiteY4" fmla="*/ 0 h 739694"/>
                <a:gd name="connsiteX0" fmla="*/ 0 w 1874043"/>
                <a:gd name="connsiteY0" fmla="*/ 290850 h 304263"/>
                <a:gd name="connsiteX1" fmla="*/ 316706 w 1874043"/>
                <a:gd name="connsiteY1" fmla="*/ 283706 h 304263"/>
                <a:gd name="connsiteX2" fmla="*/ 576262 w 1874043"/>
                <a:gd name="connsiteY2" fmla="*/ 12244 h 304263"/>
                <a:gd name="connsiteX3" fmla="*/ 1874043 w 1874043"/>
                <a:gd name="connsiteY3" fmla="*/ 338 h 304263"/>
                <a:gd name="connsiteX0" fmla="*/ 0 w 1874043"/>
                <a:gd name="connsiteY0" fmla="*/ 296120 h 309533"/>
                <a:gd name="connsiteX1" fmla="*/ 316706 w 1874043"/>
                <a:gd name="connsiteY1" fmla="*/ 288976 h 309533"/>
                <a:gd name="connsiteX2" fmla="*/ 576262 w 1874043"/>
                <a:gd name="connsiteY2" fmla="*/ 17514 h 309533"/>
                <a:gd name="connsiteX3" fmla="*/ 1371600 w 1874043"/>
                <a:gd name="connsiteY3" fmla="*/ 24658 h 309533"/>
                <a:gd name="connsiteX4" fmla="*/ 1874043 w 1874043"/>
                <a:gd name="connsiteY4" fmla="*/ 5608 h 309533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302496 h 315909"/>
                <a:gd name="connsiteX1" fmla="*/ 316706 w 1874043"/>
                <a:gd name="connsiteY1" fmla="*/ 295352 h 315909"/>
                <a:gd name="connsiteX2" fmla="*/ 576262 w 1874043"/>
                <a:gd name="connsiteY2" fmla="*/ 23890 h 315909"/>
                <a:gd name="connsiteX3" fmla="*/ 1874043 w 1874043"/>
                <a:gd name="connsiteY3" fmla="*/ 11984 h 315909"/>
                <a:gd name="connsiteX0" fmla="*/ 0 w 1874043"/>
                <a:gd name="connsiteY0" fmla="*/ 290512 h 303925"/>
                <a:gd name="connsiteX1" fmla="*/ 316706 w 1874043"/>
                <a:gd name="connsiteY1" fmla="*/ 283368 h 303925"/>
                <a:gd name="connsiteX2" fmla="*/ 576262 w 1874043"/>
                <a:gd name="connsiteY2" fmla="*/ 11906 h 303925"/>
                <a:gd name="connsiteX3" fmla="*/ 1874043 w 1874043"/>
                <a:gd name="connsiteY3" fmla="*/ 0 h 303925"/>
                <a:gd name="connsiteX0" fmla="*/ 0 w 1835943"/>
                <a:gd name="connsiteY0" fmla="*/ 298714 h 312127"/>
                <a:gd name="connsiteX1" fmla="*/ 316706 w 1835943"/>
                <a:gd name="connsiteY1" fmla="*/ 291570 h 312127"/>
                <a:gd name="connsiteX2" fmla="*/ 576262 w 1835943"/>
                <a:gd name="connsiteY2" fmla="*/ 20108 h 312127"/>
                <a:gd name="connsiteX3" fmla="*/ 1835943 w 1835943"/>
                <a:gd name="connsiteY3" fmla="*/ 20108 h 312127"/>
                <a:gd name="connsiteX0" fmla="*/ 0 w 1835943"/>
                <a:gd name="connsiteY0" fmla="*/ 298714 h 298714"/>
                <a:gd name="connsiteX1" fmla="*/ 316706 w 1835943"/>
                <a:gd name="connsiteY1" fmla="*/ 291570 h 298714"/>
                <a:gd name="connsiteX2" fmla="*/ 576262 w 1835943"/>
                <a:gd name="connsiteY2" fmla="*/ 20108 h 298714"/>
                <a:gd name="connsiteX3" fmla="*/ 1835943 w 1835943"/>
                <a:gd name="connsiteY3" fmla="*/ 20108 h 298714"/>
                <a:gd name="connsiteX0" fmla="*/ 0 w 1816893"/>
                <a:gd name="connsiteY0" fmla="*/ 296333 h 312956"/>
                <a:gd name="connsiteX1" fmla="*/ 297656 w 1816893"/>
                <a:gd name="connsiteY1" fmla="*/ 291570 h 312956"/>
                <a:gd name="connsiteX2" fmla="*/ 557212 w 1816893"/>
                <a:gd name="connsiteY2" fmla="*/ 20108 h 312956"/>
                <a:gd name="connsiteX3" fmla="*/ 1816893 w 1816893"/>
                <a:gd name="connsiteY3" fmla="*/ 20108 h 312956"/>
                <a:gd name="connsiteX0" fmla="*/ 0 w 1816893"/>
                <a:gd name="connsiteY0" fmla="*/ 296333 h 296333"/>
                <a:gd name="connsiteX1" fmla="*/ 297656 w 1816893"/>
                <a:gd name="connsiteY1" fmla="*/ 291570 h 296333"/>
                <a:gd name="connsiteX2" fmla="*/ 557212 w 1816893"/>
                <a:gd name="connsiteY2" fmla="*/ 20108 h 296333"/>
                <a:gd name="connsiteX3" fmla="*/ 1816893 w 1816893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96333 h 296333"/>
                <a:gd name="connsiteX1" fmla="*/ 300037 w 1819274"/>
                <a:gd name="connsiteY1" fmla="*/ 291570 h 296333"/>
                <a:gd name="connsiteX2" fmla="*/ 559593 w 1819274"/>
                <a:gd name="connsiteY2" fmla="*/ 20108 h 296333"/>
                <a:gd name="connsiteX3" fmla="*/ 1819274 w 1819274"/>
                <a:gd name="connsiteY3" fmla="*/ 20108 h 296333"/>
                <a:gd name="connsiteX0" fmla="*/ 0 w 1819274"/>
                <a:gd name="connsiteY0" fmla="*/ 276225 h 276225"/>
                <a:gd name="connsiteX1" fmla="*/ 300037 w 1819274"/>
                <a:gd name="connsiteY1" fmla="*/ 271462 h 276225"/>
                <a:gd name="connsiteX2" fmla="*/ 559593 w 1819274"/>
                <a:gd name="connsiteY2" fmla="*/ 0 h 276225"/>
                <a:gd name="connsiteX3" fmla="*/ 1819274 w 1819274"/>
                <a:gd name="connsiteY3" fmla="*/ 0 h 276225"/>
                <a:gd name="connsiteX0" fmla="*/ 0 w 1766886"/>
                <a:gd name="connsiteY0" fmla="*/ 26194 h 271462"/>
                <a:gd name="connsiteX1" fmla="*/ 247649 w 1766886"/>
                <a:gd name="connsiteY1" fmla="*/ 271462 h 271462"/>
                <a:gd name="connsiteX2" fmla="*/ 507205 w 1766886"/>
                <a:gd name="connsiteY2" fmla="*/ 0 h 271462"/>
                <a:gd name="connsiteX3" fmla="*/ 1766886 w 1766886"/>
                <a:gd name="connsiteY3" fmla="*/ 0 h 271462"/>
                <a:gd name="connsiteX0" fmla="*/ 0 w 1826417"/>
                <a:gd name="connsiteY0" fmla="*/ 276226 h 276226"/>
                <a:gd name="connsiteX1" fmla="*/ 307180 w 1826417"/>
                <a:gd name="connsiteY1" fmla="*/ 271462 h 276226"/>
                <a:gd name="connsiteX2" fmla="*/ 566736 w 1826417"/>
                <a:gd name="connsiteY2" fmla="*/ 0 h 276226"/>
                <a:gd name="connsiteX3" fmla="*/ 1826417 w 1826417"/>
                <a:gd name="connsiteY3" fmla="*/ 0 h 276226"/>
                <a:gd name="connsiteX0" fmla="*/ 0 w 1816892"/>
                <a:gd name="connsiteY0" fmla="*/ 273845 h 273845"/>
                <a:gd name="connsiteX1" fmla="*/ 297655 w 1816892"/>
                <a:gd name="connsiteY1" fmla="*/ 271462 h 273845"/>
                <a:gd name="connsiteX2" fmla="*/ 557211 w 1816892"/>
                <a:gd name="connsiteY2" fmla="*/ 0 h 273845"/>
                <a:gd name="connsiteX3" fmla="*/ 1816892 w 1816892"/>
                <a:gd name="connsiteY3" fmla="*/ 0 h 273845"/>
                <a:gd name="connsiteX0" fmla="*/ 0 w 1519237"/>
                <a:gd name="connsiteY0" fmla="*/ 271462 h 271462"/>
                <a:gd name="connsiteX1" fmla="*/ 259556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271462 h 271462"/>
                <a:gd name="connsiteX1" fmla="*/ 626269 w 1519237"/>
                <a:gd name="connsiteY1" fmla="*/ 0 h 271462"/>
                <a:gd name="connsiteX2" fmla="*/ 1519237 w 1519237"/>
                <a:gd name="connsiteY2" fmla="*/ 0 h 271462"/>
                <a:gd name="connsiteX0" fmla="*/ 0 w 1519237"/>
                <a:gd name="connsiteY0" fmla="*/ 321468 h 321468"/>
                <a:gd name="connsiteX1" fmla="*/ 319088 w 1519237"/>
                <a:gd name="connsiteY1" fmla="*/ 0 h 321468"/>
                <a:gd name="connsiteX2" fmla="*/ 1519237 w 1519237"/>
                <a:gd name="connsiteY2" fmla="*/ 50006 h 321468"/>
                <a:gd name="connsiteX0" fmla="*/ 0 w 1102519"/>
                <a:gd name="connsiteY0" fmla="*/ 652462 h 652462"/>
                <a:gd name="connsiteX1" fmla="*/ 319088 w 1102519"/>
                <a:gd name="connsiteY1" fmla="*/ 330994 h 652462"/>
                <a:gd name="connsiteX2" fmla="*/ 1102519 w 1102519"/>
                <a:gd name="connsiteY2" fmla="*/ 0 h 652462"/>
                <a:gd name="connsiteX0" fmla="*/ 0 w 526257"/>
                <a:gd name="connsiteY0" fmla="*/ 409575 h 409575"/>
                <a:gd name="connsiteX1" fmla="*/ 319088 w 526257"/>
                <a:gd name="connsiteY1" fmla="*/ 88107 h 409575"/>
                <a:gd name="connsiteX2" fmla="*/ 526257 w 526257"/>
                <a:gd name="connsiteY2" fmla="*/ 0 h 409575"/>
                <a:gd name="connsiteX0" fmla="*/ 0 w 319088"/>
                <a:gd name="connsiteY0" fmla="*/ 321468 h 321468"/>
                <a:gd name="connsiteX1" fmla="*/ 319088 w 319088"/>
                <a:gd name="connsiteY1" fmla="*/ 0 h 321468"/>
                <a:gd name="connsiteX0" fmla="*/ 0 w 392907"/>
                <a:gd name="connsiteY0" fmla="*/ 7143 h 7143"/>
                <a:gd name="connsiteX1" fmla="*/ 392907 w 392907"/>
                <a:gd name="connsiteY1" fmla="*/ 0 h 7143"/>
                <a:gd name="connsiteX0" fmla="*/ 0 w 10000"/>
                <a:gd name="connsiteY0" fmla="*/ 0 h 0"/>
                <a:gd name="connsiteX1" fmla="*/ 10000 w 100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00">
                  <a:moveTo>
                    <a:pt x="0" y="0"/>
                  </a:moveTo>
                  <a:lnTo>
                    <a:pt x="10000" y="0"/>
                  </a:lnTo>
                </a:path>
              </a:pathLst>
            </a:custGeom>
            <a:noFill/>
            <a:ln w="28575">
              <a:solidFill>
                <a:srgbClr val="657C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D334364B-C2CF-4ABC-BE4D-F050CFD10841}"/>
              </a:ext>
            </a:extLst>
          </p:cNvPr>
          <p:cNvSpPr/>
          <p:nvPr userDrawn="1"/>
        </p:nvSpPr>
        <p:spPr>
          <a:xfrm>
            <a:off x="2583920" y="2233614"/>
            <a:ext cx="7027333" cy="2396067"/>
          </a:xfrm>
          <a:prstGeom prst="round2DiagRect">
            <a:avLst>
              <a:gd name="adj1" fmla="val 9114"/>
              <a:gd name="adj2" fmla="val 0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Title 16">
            <a:extLst>
              <a:ext uri="{FF2B5EF4-FFF2-40B4-BE49-F238E27FC236}">
                <a16:creationId xmlns:a16="http://schemas.microsoft.com/office/drawing/2014/main" id="{043BC1E8-E359-4453-88F3-3878EF7D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hu-HU" sz="4800" dirty="0">
              <a:solidFill>
                <a:srgbClr val="FFFFFF"/>
              </a:solidFill>
            </a:endParaRP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FF6D40E3-8E84-4AD8-943B-CED09B08D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</a:lstStyle>
          <a:p>
            <a:pPr algn="ctr"/>
            <a:endParaRPr lang="en-US" sz="2000" dirty="0">
              <a:solidFill>
                <a:srgbClr val="5A6A7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2397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con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082672"/>
            <a:ext cx="2869416" cy="4708527"/>
          </a:xfrm>
        </p:spPr>
        <p:txBody>
          <a:bodyPr anchor="ctr">
            <a:normAutofit/>
          </a:bodyPr>
          <a:lstStyle>
            <a:lvl1pPr algn="r"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7764" y="1082673"/>
            <a:ext cx="5747532" cy="4708528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64CF1C-075B-4F8C-A8EB-D0022189139F}"/>
              </a:ext>
            </a:extLst>
          </p:cNvPr>
          <p:cNvCxnSpPr>
            <a:cxnSpLocks/>
          </p:cNvCxnSpPr>
          <p:nvPr userDrawn="1"/>
        </p:nvCxnSpPr>
        <p:spPr>
          <a:xfrm>
            <a:off x="4654296" y="1454684"/>
            <a:ext cx="0" cy="3668712"/>
          </a:xfrm>
          <a:prstGeom prst="line">
            <a:avLst/>
          </a:prstGeom>
          <a:ln w="28575">
            <a:solidFill>
              <a:srgbClr val="C8CD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BD2CEA0E-F71B-4972-A36A-C0A5265BF99C}"/>
              </a:ext>
            </a:extLst>
          </p:cNvPr>
          <p:cNvSpPr/>
          <p:nvPr userDrawn="1"/>
        </p:nvSpPr>
        <p:spPr>
          <a:xfrm>
            <a:off x="3110828" y="1082672"/>
            <a:ext cx="900000" cy="900000"/>
          </a:xfrm>
          <a:prstGeom prst="round2Diag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0D4666-296E-4CAD-9201-5C9FDA5229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10828" y="1082672"/>
            <a:ext cx="900000" cy="9000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rgbClr val="252C36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85438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87" r:id="rId9"/>
    <p:sldLayoutId id="2147483678" r:id="rId10"/>
    <p:sldLayoutId id="2147483679" r:id="rId11"/>
    <p:sldLayoutId id="2147483680" r:id="rId12"/>
    <p:sldLayoutId id="2147483681" r:id="rId13"/>
    <p:sldLayoutId id="2147483688" r:id="rId14"/>
    <p:sldLayoutId id="2147483682" r:id="rId15"/>
    <p:sldLayoutId id="2147483683" r:id="rId16"/>
    <p:sldLayoutId id="2147483684" r:id="rId17"/>
    <p:sldLayoutId id="2147483685" r:id="rId18"/>
    <p:sldLayoutId id="214748368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4.jpg"/><Relationship Id="rId9" Type="http://schemas.microsoft.com/office/2007/relationships/diagramDrawing" Target="../diagrams/drawing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4.jpg"/><Relationship Id="rId9" Type="http://schemas.microsoft.com/office/2007/relationships/diagramDrawing" Target="../diagrams/drawing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4.jpg"/><Relationship Id="rId9" Type="http://schemas.microsoft.com/office/2007/relationships/diagramDrawing" Target="../diagrams/drawing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jp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4.jpg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4.jpg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EF58D138-35FF-4A3E-9FCD-A6044FD3C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4" name="Rectangle 133">
              <a:extLst>
                <a:ext uri="{FF2B5EF4-FFF2-40B4-BE49-F238E27FC236}">
                  <a16:creationId xmlns:a16="http://schemas.microsoft.com/office/drawing/2014/main" id="{F5BD0798-598F-4D8A-86B1-B5EFC7444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5" name="Picture 2">
              <a:extLst>
                <a:ext uri="{FF2B5EF4-FFF2-40B4-BE49-F238E27FC236}">
                  <a16:creationId xmlns:a16="http://schemas.microsoft.com/office/drawing/2014/main" id="{AC94F2E1-5E1D-4DE4-876F-B863EF53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275668"/>
            <a:ext cx="8830733" cy="936096"/>
          </a:xfrm>
        </p:spPr>
        <p:txBody>
          <a:bodyPr>
            <a:normAutofit/>
          </a:bodyPr>
          <a:lstStyle/>
          <a:p>
            <a:r>
              <a:rPr lang="hu-HU" sz="2800" dirty="0"/>
              <a:t>Ipari folyamat szimulációja és irányítása programozható logikai vezérlővel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5244572"/>
            <a:ext cx="8830732" cy="690562"/>
          </a:xfrm>
        </p:spPr>
        <p:txBody>
          <a:bodyPr anchor="t">
            <a:normAutofit/>
          </a:bodyPr>
          <a:lstStyle/>
          <a:p>
            <a:r>
              <a:rPr lang="hu-HU" dirty="0"/>
              <a:t>Miklós Árpád</a:t>
            </a: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B6B0FEEE-81F6-4CFD-9F19-7422C2BBB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8" name="Rectangle 5">
              <a:extLst>
                <a:ext uri="{FF2B5EF4-FFF2-40B4-BE49-F238E27FC236}">
                  <a16:creationId xmlns:a16="http://schemas.microsoft.com/office/drawing/2014/main" id="{610875A9-E6B1-4A9E-8D06-56271808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9" name="Freeform 6">
              <a:extLst>
                <a:ext uri="{FF2B5EF4-FFF2-40B4-BE49-F238E27FC236}">
                  <a16:creationId xmlns:a16="http://schemas.microsoft.com/office/drawing/2014/main" id="{3568C212-C192-4F35-9EDA-FFAFA2620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7">
              <a:extLst>
                <a:ext uri="{FF2B5EF4-FFF2-40B4-BE49-F238E27FC236}">
                  <a16:creationId xmlns:a16="http://schemas.microsoft.com/office/drawing/2014/main" id="{3AB2D5B1-4EF5-411D-98F9-332CE875D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8">
              <a:extLst>
                <a:ext uri="{FF2B5EF4-FFF2-40B4-BE49-F238E27FC236}">
                  <a16:creationId xmlns:a16="http://schemas.microsoft.com/office/drawing/2014/main" id="{901DF0D0-5B9C-4A92-A0C5-F70CC77B4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9">
              <a:extLst>
                <a:ext uri="{FF2B5EF4-FFF2-40B4-BE49-F238E27FC236}">
                  <a16:creationId xmlns:a16="http://schemas.microsoft.com/office/drawing/2014/main" id="{0E44C639-7E08-4ED9-87D3-7E1DEBD17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10">
              <a:extLst>
                <a:ext uri="{FF2B5EF4-FFF2-40B4-BE49-F238E27FC236}">
                  <a16:creationId xmlns:a16="http://schemas.microsoft.com/office/drawing/2014/main" id="{8D55EDFE-6B27-4CEF-A149-DE03F258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11">
              <a:extLst>
                <a:ext uri="{FF2B5EF4-FFF2-40B4-BE49-F238E27FC236}">
                  <a16:creationId xmlns:a16="http://schemas.microsoft.com/office/drawing/2014/main" id="{899753F1-0A7C-4019-B0D4-98E8D6555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2">
              <a:extLst>
                <a:ext uri="{FF2B5EF4-FFF2-40B4-BE49-F238E27FC236}">
                  <a16:creationId xmlns:a16="http://schemas.microsoft.com/office/drawing/2014/main" id="{2E46CC92-32DE-4118-9922-E40E32D0C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3">
              <a:extLst>
                <a:ext uri="{FF2B5EF4-FFF2-40B4-BE49-F238E27FC236}">
                  <a16:creationId xmlns:a16="http://schemas.microsoft.com/office/drawing/2014/main" id="{6E837780-3EEC-4D7C-AE0A-B85D4B4D7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4">
              <a:extLst>
                <a:ext uri="{FF2B5EF4-FFF2-40B4-BE49-F238E27FC236}">
                  <a16:creationId xmlns:a16="http://schemas.microsoft.com/office/drawing/2014/main" id="{FF9C7BD2-1595-4FB5-84CC-08DBE10EF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5">
              <a:extLst>
                <a:ext uri="{FF2B5EF4-FFF2-40B4-BE49-F238E27FC236}">
                  <a16:creationId xmlns:a16="http://schemas.microsoft.com/office/drawing/2014/main" id="{223B4D7F-AAB4-4C07-8497-AC90FC7AC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Line 16">
              <a:extLst>
                <a:ext uri="{FF2B5EF4-FFF2-40B4-BE49-F238E27FC236}">
                  <a16:creationId xmlns:a16="http://schemas.microsoft.com/office/drawing/2014/main" id="{BF0BC434-CADA-4A14-9CC4-514A8AC0A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0" name="Freeform 17">
              <a:extLst>
                <a:ext uri="{FF2B5EF4-FFF2-40B4-BE49-F238E27FC236}">
                  <a16:creationId xmlns:a16="http://schemas.microsoft.com/office/drawing/2014/main" id="{64B93112-5E7A-4AD7-9F08-EC9DE3B7A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8">
              <a:extLst>
                <a:ext uri="{FF2B5EF4-FFF2-40B4-BE49-F238E27FC236}">
                  <a16:creationId xmlns:a16="http://schemas.microsoft.com/office/drawing/2014/main" id="{104C40EC-49BC-4BF4-9B0F-36413F92C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9">
              <a:extLst>
                <a:ext uri="{FF2B5EF4-FFF2-40B4-BE49-F238E27FC236}">
                  <a16:creationId xmlns:a16="http://schemas.microsoft.com/office/drawing/2014/main" id="{490CF2A3-97A8-4A5C-AA71-F66D5EFB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20">
              <a:extLst>
                <a:ext uri="{FF2B5EF4-FFF2-40B4-BE49-F238E27FC236}">
                  <a16:creationId xmlns:a16="http://schemas.microsoft.com/office/drawing/2014/main" id="{AD278AAA-5D43-4120-94A8-8CABD2B2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Rectangle 21">
              <a:extLst>
                <a:ext uri="{FF2B5EF4-FFF2-40B4-BE49-F238E27FC236}">
                  <a16:creationId xmlns:a16="http://schemas.microsoft.com/office/drawing/2014/main" id="{4063DBF1-AA0B-41AE-B075-3592DD03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5" name="Freeform 22">
              <a:extLst>
                <a:ext uri="{FF2B5EF4-FFF2-40B4-BE49-F238E27FC236}">
                  <a16:creationId xmlns:a16="http://schemas.microsoft.com/office/drawing/2014/main" id="{084C0B7D-251C-4399-AF81-3D417E6CC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3">
              <a:extLst>
                <a:ext uri="{FF2B5EF4-FFF2-40B4-BE49-F238E27FC236}">
                  <a16:creationId xmlns:a16="http://schemas.microsoft.com/office/drawing/2014/main" id="{41CBB601-6248-4C6A-8CE0-EDE956CA6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4">
              <a:extLst>
                <a:ext uri="{FF2B5EF4-FFF2-40B4-BE49-F238E27FC236}">
                  <a16:creationId xmlns:a16="http://schemas.microsoft.com/office/drawing/2014/main" id="{61217433-E7AF-4C9E-B859-8B51FDE4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5">
              <a:extLst>
                <a:ext uri="{FF2B5EF4-FFF2-40B4-BE49-F238E27FC236}">
                  <a16:creationId xmlns:a16="http://schemas.microsoft.com/office/drawing/2014/main" id="{83750ECC-2687-4D3D-AF82-9D55F4A95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6">
              <a:extLst>
                <a:ext uri="{FF2B5EF4-FFF2-40B4-BE49-F238E27FC236}">
                  <a16:creationId xmlns:a16="http://schemas.microsoft.com/office/drawing/2014/main" id="{481712CE-D3D3-48A9-9194-29514E826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7">
              <a:extLst>
                <a:ext uri="{FF2B5EF4-FFF2-40B4-BE49-F238E27FC236}">
                  <a16:creationId xmlns:a16="http://schemas.microsoft.com/office/drawing/2014/main" id="{AFDCA284-1452-42D7-8188-8DBBF55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8">
              <a:extLst>
                <a:ext uri="{FF2B5EF4-FFF2-40B4-BE49-F238E27FC236}">
                  <a16:creationId xmlns:a16="http://schemas.microsoft.com/office/drawing/2014/main" id="{84621BF2-B93B-49DE-A0E9-7DB87A12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9">
              <a:extLst>
                <a:ext uri="{FF2B5EF4-FFF2-40B4-BE49-F238E27FC236}">
                  <a16:creationId xmlns:a16="http://schemas.microsoft.com/office/drawing/2014/main" id="{23D257B1-AE83-4340-9A3D-9AF67475D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30">
              <a:extLst>
                <a:ext uri="{FF2B5EF4-FFF2-40B4-BE49-F238E27FC236}">
                  <a16:creationId xmlns:a16="http://schemas.microsoft.com/office/drawing/2014/main" id="{48C080A8-F687-4FC3-85A0-06C260CA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31">
              <a:extLst>
                <a:ext uri="{FF2B5EF4-FFF2-40B4-BE49-F238E27FC236}">
                  <a16:creationId xmlns:a16="http://schemas.microsoft.com/office/drawing/2014/main" id="{A63FB1C6-D023-4C54-8D8E-319888E05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82" b="27139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6" name="Group 165">
            <a:extLst>
              <a:ext uri="{FF2B5EF4-FFF2-40B4-BE49-F238E27FC236}">
                <a16:creationId xmlns:a16="http://schemas.microsoft.com/office/drawing/2014/main" id="{ED8042C1-215E-4C21-BB6B-38C5EE469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67" name="Freeform 32">
              <a:extLst>
                <a:ext uri="{FF2B5EF4-FFF2-40B4-BE49-F238E27FC236}">
                  <a16:creationId xmlns:a16="http://schemas.microsoft.com/office/drawing/2014/main" id="{134E4A6E-1602-4ED8-95F4-2649025B4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33">
              <a:extLst>
                <a:ext uri="{FF2B5EF4-FFF2-40B4-BE49-F238E27FC236}">
                  <a16:creationId xmlns:a16="http://schemas.microsoft.com/office/drawing/2014/main" id="{E26FC114-5BB0-453D-9D96-4A82F7EB7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4">
              <a:extLst>
                <a:ext uri="{FF2B5EF4-FFF2-40B4-BE49-F238E27FC236}">
                  <a16:creationId xmlns:a16="http://schemas.microsoft.com/office/drawing/2014/main" id="{42DD29BE-7338-48CF-A8E4-AE63B9474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5">
              <a:extLst>
                <a:ext uri="{FF2B5EF4-FFF2-40B4-BE49-F238E27FC236}">
                  <a16:creationId xmlns:a16="http://schemas.microsoft.com/office/drawing/2014/main" id="{38DA003C-8448-4B2C-AFEC-8354C0FC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6">
              <a:extLst>
                <a:ext uri="{FF2B5EF4-FFF2-40B4-BE49-F238E27FC236}">
                  <a16:creationId xmlns:a16="http://schemas.microsoft.com/office/drawing/2014/main" id="{444007C8-E852-4C4C-B866-1F029E7D3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7">
              <a:extLst>
                <a:ext uri="{FF2B5EF4-FFF2-40B4-BE49-F238E27FC236}">
                  <a16:creationId xmlns:a16="http://schemas.microsoft.com/office/drawing/2014/main" id="{93687523-D874-491A-A0CA-5C46712A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8">
              <a:extLst>
                <a:ext uri="{FF2B5EF4-FFF2-40B4-BE49-F238E27FC236}">
                  <a16:creationId xmlns:a16="http://schemas.microsoft.com/office/drawing/2014/main" id="{8B54C82F-6BF1-43CD-8E37-69E9A44A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9">
              <a:extLst>
                <a:ext uri="{FF2B5EF4-FFF2-40B4-BE49-F238E27FC236}">
                  <a16:creationId xmlns:a16="http://schemas.microsoft.com/office/drawing/2014/main" id="{7319E2D4-6B6C-40D8-BED9-458580829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0">
              <a:extLst>
                <a:ext uri="{FF2B5EF4-FFF2-40B4-BE49-F238E27FC236}">
                  <a16:creationId xmlns:a16="http://schemas.microsoft.com/office/drawing/2014/main" id="{12E07592-0C27-4DBF-9DCB-3629BB6DE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Rectangle 41">
              <a:extLst>
                <a:ext uri="{FF2B5EF4-FFF2-40B4-BE49-F238E27FC236}">
                  <a16:creationId xmlns:a16="http://schemas.microsoft.com/office/drawing/2014/main" id="{9EA2E577-F748-4C1C-BD16-8356C2F76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F799017-AAD0-41D8-B817-5CE078672FD9}"/>
              </a:ext>
            </a:extLst>
          </p:cNvPr>
          <p:cNvSpPr txBox="1"/>
          <p:nvPr/>
        </p:nvSpPr>
        <p:spPr>
          <a:xfrm>
            <a:off x="1138235" y="3659983"/>
            <a:ext cx="18389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000" dirty="0"/>
              <a:t>Forrás: </a:t>
            </a:r>
            <a:r>
              <a:rPr lang="hu-HU" sz="1000" dirty="0" err="1"/>
              <a:t>xieyuliang</a:t>
            </a:r>
            <a:r>
              <a:rPr lang="hu-HU" sz="1000"/>
              <a:t> / Shutterstock</a:t>
            </a:r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FB5B8B-2782-451A-B6AF-6B6A048AB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28" y="1074736"/>
            <a:ext cx="3060000" cy="4708527"/>
          </a:xfrm>
        </p:spPr>
        <p:txBody>
          <a:bodyPr/>
          <a:lstStyle/>
          <a:p>
            <a:r>
              <a:rPr lang="hu-HU" dirty="0"/>
              <a:t>Technológia visszafejtése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98CA35-2E38-4821-8C9E-0C222358C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000"/>
              </a:spcBef>
            </a:pPr>
            <a:r>
              <a:rPr lang="hu-HU" dirty="0"/>
              <a:t>Az I/O interfész működésének a feltárása az eszköz felnyitása nélkül</a:t>
            </a:r>
          </a:p>
          <a:p>
            <a:pPr>
              <a:spcBef>
                <a:spcPts val="2000"/>
              </a:spcBef>
            </a:pPr>
            <a:r>
              <a:rPr lang="hu-HU" dirty="0"/>
              <a:t>A soros kommunikáció lehallgatása a bementek és a kimenetek kapcsolgatása közben</a:t>
            </a:r>
          </a:p>
          <a:p>
            <a:pPr>
              <a:spcBef>
                <a:spcPts val="2000"/>
              </a:spcBef>
            </a:pPr>
            <a:r>
              <a:rPr lang="hu-HU" dirty="0"/>
              <a:t>A soros kommunikáció lehallgatásából származó adatok elemzése és értelmezése</a:t>
            </a:r>
          </a:p>
          <a:p>
            <a:pPr>
              <a:spcBef>
                <a:spcPts val="2000"/>
              </a:spcBef>
            </a:pPr>
            <a:r>
              <a:rPr lang="hu-HU" dirty="0"/>
              <a:t>Az I/O interfészt utánzó prototípus megvalósítása mikrovezérlővel az adatok helyességének igazolása érdekében</a:t>
            </a:r>
          </a:p>
        </p:txBody>
      </p:sp>
      <p:pic>
        <p:nvPicPr>
          <p:cNvPr id="9" name="Picture Placeholder 8" descr="Gears with solid fill">
            <a:extLst>
              <a:ext uri="{FF2B5EF4-FFF2-40B4-BE49-F238E27FC236}">
                <a16:creationId xmlns:a16="http://schemas.microsoft.com/office/drawing/2014/main" id="{567B285A-94BD-42D0-B2C5-30B08C0110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837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978617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00654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2D125C-0588-458C-8089-AD42323D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Helyettesítő szoftver</a:t>
            </a:r>
            <a:r>
              <a:rPr lang="en-US" dirty="0"/>
              <a:t>-</a:t>
            </a:r>
            <a:r>
              <a:rPr lang="hu-HU" dirty="0"/>
              <a:t>komponens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4555EF-3843-479C-8E73-706BCC1A3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000"/>
              </a:spcBef>
            </a:pPr>
            <a:r>
              <a:rPr lang="hu-HU"/>
              <a:t>A szoftverkomponens architektúrájának és az egyes osztályainak a megtervezése</a:t>
            </a:r>
          </a:p>
          <a:p>
            <a:pPr>
              <a:spcBef>
                <a:spcPts val="2000"/>
              </a:spcBef>
            </a:pPr>
            <a:r>
              <a:rPr lang="hu-HU"/>
              <a:t>A szoftverkomponens implementálása és programozott logika tesztelése egységtesztekkel</a:t>
            </a:r>
          </a:p>
          <a:p>
            <a:pPr>
              <a:spcBef>
                <a:spcPts val="2000"/>
              </a:spcBef>
            </a:pPr>
            <a:r>
              <a:rPr lang="hu-HU"/>
              <a:t>Az I/O interfész verzélőpultjának implementálása a szoftverkomponens tesztelése érdekében.</a:t>
            </a:r>
          </a:p>
          <a:p>
            <a:pPr>
              <a:spcBef>
                <a:spcPts val="2000"/>
              </a:spcBef>
            </a:pPr>
            <a:r>
              <a:rPr lang="hu-HU"/>
              <a:t>A BORIS kiválthatóságát és az alkalmazott technológiák megfelelőségét alátámasztó bemutató megvalósítása: </a:t>
            </a:r>
            <a:r>
              <a:rPr lang="hu-HU" b="1"/>
              <a:t>Karosszéria gyártósor</a:t>
            </a:r>
          </a:p>
        </p:txBody>
      </p:sp>
      <p:pic>
        <p:nvPicPr>
          <p:cNvPr id="8" name="Picture Placeholder 7" descr="Puzzle with solid fill">
            <a:extLst>
              <a:ext uri="{FF2B5EF4-FFF2-40B4-BE49-F238E27FC236}">
                <a16:creationId xmlns:a16="http://schemas.microsoft.com/office/drawing/2014/main" id="{A3A09B70-A65D-4508-9D83-F50ABBE35B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031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621E23-084D-4EA5-B77B-D3F5B0FCF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hu-HU"/>
              <a:t>Architektúra áttekintése</a:t>
            </a:r>
          </a:p>
        </p:txBody>
      </p:sp>
      <p:pic>
        <p:nvPicPr>
          <p:cNvPr id="9" name="Picture Placeholder 8" descr="Diagram&#10;&#10;Description automatically generated">
            <a:extLst>
              <a:ext uri="{FF2B5EF4-FFF2-40B4-BE49-F238E27FC236}">
                <a16:creationId xmlns:a16="http://schemas.microsoft.com/office/drawing/2014/main" id="{9B51FFA4-89AD-43F4-A290-4A4F4E8F38C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7" r="7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60AA49-D088-441B-A3D0-AF79843C6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hu-H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 </a:t>
            </a: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BORIS Controller </a:t>
            </a:r>
            <a:r>
              <a:rPr kumimoji="0" lang="hu-H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látható attribútumai:</a:t>
            </a:r>
          </a:p>
          <a:p>
            <a:pPr marL="685800" lvl="1" indent="-228600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hu-HU" sz="1800" dirty="0">
                <a:solidFill>
                  <a:prstClr val="white"/>
                </a:solidFill>
                <a:latin typeface="Tw Cen MT" panose="020B0602020104020603"/>
              </a:rPr>
              <a:t>A bemeneteket és a kimeneteket kezelő tulajdonságok</a:t>
            </a:r>
          </a:p>
          <a:p>
            <a:pPr marL="685800" lvl="1" indent="-228600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kumimoji="0" lang="hu-H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 kommunikáció beállításáért felelős tulajdonságok</a:t>
            </a:r>
          </a:p>
          <a:p>
            <a:pPr marL="685800" lvl="1" indent="-228600"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hu-HU" sz="1800" dirty="0">
                <a:solidFill>
                  <a:prstClr val="white"/>
                </a:solidFill>
                <a:latin typeface="Tw Cen MT" panose="020B0602020104020603"/>
              </a:rPr>
              <a:t>Az üzemeltetés és a hibakezelés metódusai</a:t>
            </a:r>
          </a:p>
          <a:p>
            <a:pPr marL="228600" indent="-228600">
              <a:spcBef>
                <a:spcPts val="2000"/>
              </a:spcBef>
              <a:buFont typeface="Arial" panose="020B0604020202020204" pitchFamily="34" charset="0"/>
              <a:buChar char="•"/>
              <a:defRPr/>
            </a:pPr>
            <a:r>
              <a:rPr lang="hu-HU" sz="2000" dirty="0">
                <a:solidFill>
                  <a:prstClr val="white"/>
                </a:solidFill>
                <a:latin typeface="Tw Cen MT" panose="020B0602020104020603"/>
              </a:rPr>
              <a:t>Gyenge</a:t>
            </a:r>
            <a:r>
              <a:rPr kumimoji="0" lang="hu-H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kapcsolat az adatátvitel, az ütemezés és a vezérlés között</a:t>
            </a:r>
            <a:endParaRPr lang="hu-HU" sz="2000" dirty="0">
              <a:solidFill>
                <a:prstClr val="white"/>
              </a:solidFill>
              <a:latin typeface="Tw Cen MT" panose="020B0602020104020603"/>
            </a:endParaRPr>
          </a:p>
          <a:p>
            <a:pPr marL="228600" indent="-228600">
              <a:spcBef>
                <a:spcPts val="2000"/>
              </a:spcBef>
              <a:buFont typeface="Arial" panose="020B0604020202020204" pitchFamily="34" charset="0"/>
              <a:buChar char="•"/>
              <a:defRPr/>
            </a:pPr>
            <a:r>
              <a:rPr kumimoji="0" lang="hu-H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Keresztplatformos</a:t>
            </a:r>
            <a:r>
              <a:rPr lang="hu-HU" sz="2000" dirty="0">
                <a:solidFill>
                  <a:prstClr val="white"/>
                </a:solidFill>
                <a:latin typeface="Tw Cen MT" panose="020B0602020104020603"/>
              </a:rPr>
              <a:t> megvalósítás</a:t>
            </a:r>
            <a:endParaRPr kumimoji="0" lang="hu-HU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1698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itle 366">
            <a:extLst>
              <a:ext uri="{FF2B5EF4-FFF2-40B4-BE49-F238E27FC236}">
                <a16:creationId xmlns:a16="http://schemas.microsoft.com/office/drawing/2014/main" id="{8FB2D870-8122-4A72-BDEE-26E2F570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u-HU"/>
              <a:t>Megvalósított emuláció és vezérlőpult</a:t>
            </a:r>
          </a:p>
        </p:txBody>
      </p:sp>
      <p:pic>
        <p:nvPicPr>
          <p:cNvPr id="484" name="Content Placeholder 408">
            <a:extLst>
              <a:ext uri="{FF2B5EF4-FFF2-40B4-BE49-F238E27FC236}">
                <a16:creationId xmlns:a16="http://schemas.microsoft.com/office/drawing/2014/main" id="{7269D5B1-A38F-405F-8685-6832DD26CD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rcRect l="14" r="14"/>
          <a:stretch/>
        </p:blipFill>
        <p:spPr>
          <a:xfrm rot="5400000">
            <a:off x="7550174" y="2293938"/>
            <a:ext cx="3541664" cy="345281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qml_emulation">
            <a:hlinkClick r:id="" action="ppaction://media"/>
            <a:extLst>
              <a:ext uri="{FF2B5EF4-FFF2-40B4-BE49-F238E27FC236}">
                <a16:creationId xmlns:a16="http://schemas.microsoft.com/office/drawing/2014/main" id="{34ECECDD-B52C-45DE-B4B9-07F43AA432DF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1413" y="2249511"/>
            <a:ext cx="6297602" cy="35416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350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7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56780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703141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2D125C-0588-458C-8089-AD42323D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Helyettesítő elektronika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4555EF-3843-479C-8E73-706BCC1A3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000"/>
              </a:spcBef>
            </a:pPr>
            <a:r>
              <a:rPr lang="hu-HU"/>
              <a:t>Az elektronika megtervezése és a kapcsolási rajzok elkészítése</a:t>
            </a:r>
          </a:p>
          <a:p>
            <a:pPr>
              <a:spcBef>
                <a:spcPts val="2000"/>
              </a:spcBef>
            </a:pPr>
            <a:r>
              <a:rPr lang="hu-HU"/>
              <a:t>A nyomtatott áramkör huzalozásának megrajzolása és a lemez legyárttatása</a:t>
            </a:r>
          </a:p>
          <a:p>
            <a:pPr>
              <a:spcBef>
                <a:spcPts val="2000"/>
              </a:spcBef>
            </a:pPr>
            <a:r>
              <a:rPr lang="hu-HU"/>
              <a:t>Az eszköz összeszerelése és a mikrovezélő programjának megvalósítása a prototípus alapján</a:t>
            </a:r>
          </a:p>
          <a:p>
            <a:pPr>
              <a:spcBef>
                <a:spcPts val="2000"/>
              </a:spcBef>
            </a:pPr>
            <a:r>
              <a:rPr lang="hu-HU"/>
              <a:t>Az elkészült eszköz tesztelése és oszcilloszkópos vizsgálata</a:t>
            </a:r>
          </a:p>
        </p:txBody>
      </p:sp>
      <p:pic>
        <p:nvPicPr>
          <p:cNvPr id="8" name="Picture Placeholder 7" descr="Processor with solid fill">
            <a:extLst>
              <a:ext uri="{FF2B5EF4-FFF2-40B4-BE49-F238E27FC236}">
                <a16:creationId xmlns:a16="http://schemas.microsoft.com/office/drawing/2014/main" id="{A3A09B70-A65D-4508-9D83-F50ABBE35B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110828" y="1082672"/>
            <a:ext cx="900000" cy="900000"/>
          </a:xfrm>
        </p:spPr>
      </p:pic>
    </p:spTree>
    <p:extLst>
      <p:ext uri="{BB962C8B-B14F-4D97-AF65-F5344CB8AC3E}">
        <p14:creationId xmlns:p14="http://schemas.microsoft.com/office/powerpoint/2010/main" val="369859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2FCFF7-C7F5-4D58-99B3-FE7BFCC5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hu-HU" dirty="0"/>
              <a:t>Kapcsolási rajzok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6D994D3-B29A-4BB7-B230-37776E7232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41" b="41"/>
          <a:stretch/>
        </p:blipFill>
        <p:spPr>
          <a:xfrm>
            <a:off x="7380721" y="609601"/>
            <a:ext cx="3666690" cy="5181599"/>
          </a:xfrm>
        </p:spPr>
      </p:pic>
      <p:pic>
        <p:nvPicPr>
          <p:cNvPr id="10" name="Content Placeholder 408">
            <a:extLst>
              <a:ext uri="{FF2B5EF4-FFF2-40B4-BE49-F238E27FC236}">
                <a16:creationId xmlns:a16="http://schemas.microsoft.com/office/drawing/2014/main" id="{D6273171-1DF5-4245-BCB6-194CEC1DA9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rcRect l="78" r="78"/>
          <a:stretch/>
        </p:blipFill>
        <p:spPr>
          <a:xfrm rot="5400000">
            <a:off x="2337835" y="1053064"/>
            <a:ext cx="3541664" cy="59345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1808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2911388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535069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C6DA8E-9DFB-433D-AB88-AAAA10ED8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Elért eredmények összegzése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8BA174-324F-4534-80B1-66A0608BD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000"/>
              </a:spcBef>
            </a:pPr>
            <a:r>
              <a:rPr lang="hu-HU"/>
              <a:t>A karosszéria gyártósor emulációját és irányítását megvalósítottam, az interaktív animációkészítést pedig bemutattam</a:t>
            </a:r>
          </a:p>
          <a:p>
            <a:pPr>
              <a:spcBef>
                <a:spcPts val="2000"/>
              </a:spcBef>
            </a:pPr>
            <a:r>
              <a:rPr lang="hu-HU"/>
              <a:t>Az emulációhoz használt technológia működését kiismertem és visszafejtettem</a:t>
            </a:r>
          </a:p>
          <a:p>
            <a:pPr>
              <a:spcBef>
                <a:spcPts val="2000"/>
              </a:spcBef>
            </a:pPr>
            <a:r>
              <a:rPr lang="hu-HU"/>
              <a:t>A BORIS helyettesítésére alkalmas megoldást megterveztem és megvalósítottam, majd ezt felhasználva megújítottam a gyártósor emulációját</a:t>
            </a:r>
          </a:p>
          <a:p>
            <a:pPr>
              <a:spcBef>
                <a:spcPts val="2000"/>
              </a:spcBef>
            </a:pPr>
            <a:r>
              <a:rPr lang="hu-HU"/>
              <a:t>Megterveztem és megépítettem az I/O interfész helyettesítésére alkalmas elektronikát</a:t>
            </a:r>
          </a:p>
        </p:txBody>
      </p:sp>
      <p:pic>
        <p:nvPicPr>
          <p:cNvPr id="9" name="Picture Placeholder 8" descr="Presentation with checklist with solid fill">
            <a:extLst>
              <a:ext uri="{FF2B5EF4-FFF2-40B4-BE49-F238E27FC236}">
                <a16:creationId xmlns:a16="http://schemas.microsoft.com/office/drawing/2014/main" id="{63F35C03-4347-409E-BB91-E536A2B303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896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3698776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4BB460-B1A6-4B90-9777-246916C02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u-HU"/>
              <a:t>Újítások és fejlesztési lehetőségek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DF9761-F019-4BF1-9390-3653665BF0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2000"/>
              </a:spcBef>
            </a:pPr>
            <a:r>
              <a:rPr lang="en-US" sz="2000" dirty="0"/>
              <a:t>QML-</a:t>
            </a:r>
            <a:r>
              <a:rPr lang="en-US" sz="2000" dirty="0" err="1"/>
              <a:t>alapú</a:t>
            </a:r>
            <a:r>
              <a:rPr lang="en-US" sz="2000" dirty="0"/>
              <a:t> </a:t>
            </a:r>
            <a:r>
              <a:rPr lang="en-US" sz="2000" dirty="0" err="1"/>
              <a:t>keresztplatformos</a:t>
            </a:r>
            <a:r>
              <a:rPr lang="en-US" sz="2000" dirty="0"/>
              <a:t> </a:t>
            </a:r>
            <a:r>
              <a:rPr lang="en-US" sz="2000" dirty="0" err="1"/>
              <a:t>emulált</a:t>
            </a:r>
            <a:r>
              <a:rPr lang="en-US" sz="2000" dirty="0"/>
              <a:t> </a:t>
            </a:r>
            <a:r>
              <a:rPr lang="en-US" sz="2000" dirty="0" err="1"/>
              <a:t>ipari</a:t>
            </a:r>
            <a:r>
              <a:rPr lang="en-US" sz="2000" dirty="0"/>
              <a:t> </a:t>
            </a:r>
            <a:r>
              <a:rPr lang="en-US" sz="2000" dirty="0" err="1"/>
              <a:t>folyamat</a:t>
            </a:r>
            <a:r>
              <a:rPr lang="en-US" sz="2000" dirty="0"/>
              <a:t> </a:t>
            </a:r>
            <a:r>
              <a:rPr lang="en-US" sz="2000" dirty="0" err="1"/>
              <a:t>fejlett</a:t>
            </a:r>
            <a:r>
              <a:rPr lang="en-US" sz="2000" dirty="0"/>
              <a:t> </a:t>
            </a:r>
            <a:r>
              <a:rPr lang="en-US" sz="2000" dirty="0" err="1"/>
              <a:t>vizualizációval</a:t>
            </a:r>
            <a:endParaRPr lang="en-US" sz="2000" dirty="0"/>
          </a:p>
          <a:p>
            <a:pPr>
              <a:spcBef>
                <a:spcPts val="2000"/>
              </a:spcBef>
            </a:pPr>
            <a:r>
              <a:rPr lang="en-US" sz="2000" dirty="0" err="1"/>
              <a:t>Motorok</a:t>
            </a:r>
            <a:r>
              <a:rPr lang="en-US" sz="2000" dirty="0"/>
              <a:t> </a:t>
            </a:r>
            <a:r>
              <a:rPr lang="en-US" sz="2000" dirty="0" err="1"/>
              <a:t>meghajtására</a:t>
            </a:r>
            <a:r>
              <a:rPr lang="en-US" sz="2000" dirty="0"/>
              <a:t> is </a:t>
            </a:r>
            <a:r>
              <a:rPr lang="en-US" sz="2000" dirty="0" err="1"/>
              <a:t>alkalmas</a:t>
            </a:r>
            <a:r>
              <a:rPr lang="en-US" sz="2000" dirty="0"/>
              <a:t> </a:t>
            </a:r>
            <a:r>
              <a:rPr lang="en-US" sz="2000" dirty="0" err="1"/>
              <a:t>digitális</a:t>
            </a:r>
            <a:r>
              <a:rPr lang="en-US" sz="2000" dirty="0"/>
              <a:t> I/O </a:t>
            </a:r>
            <a:r>
              <a:rPr lang="en-US" sz="2000" dirty="0" err="1"/>
              <a:t>interfész</a:t>
            </a:r>
            <a:endParaRPr lang="hu-HU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25811-4B91-4807-8D59-ABFF69ED84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2000"/>
              </a:spcBef>
            </a:pPr>
            <a:r>
              <a:rPr lang="en-US" sz="2000" dirty="0" err="1"/>
              <a:t>Több</a:t>
            </a:r>
            <a:r>
              <a:rPr lang="en-US" sz="2000" dirty="0"/>
              <a:t> </a:t>
            </a:r>
            <a:r>
              <a:rPr lang="en-US" sz="2000" dirty="0" err="1"/>
              <a:t>újrafelhasználható</a:t>
            </a:r>
            <a:r>
              <a:rPr lang="en-US" sz="2000" dirty="0"/>
              <a:t> </a:t>
            </a:r>
            <a:r>
              <a:rPr lang="en-US" sz="2000" dirty="0" err="1"/>
              <a:t>vizualizált</a:t>
            </a:r>
            <a:r>
              <a:rPr lang="en-US" sz="2000" dirty="0"/>
              <a:t> </a:t>
            </a:r>
            <a:r>
              <a:rPr lang="en-US" sz="2000" dirty="0" err="1"/>
              <a:t>objektum</a:t>
            </a:r>
            <a:r>
              <a:rPr lang="en-US" sz="2000" dirty="0"/>
              <a:t> </a:t>
            </a:r>
            <a:r>
              <a:rPr lang="en-US" sz="2000" dirty="0" err="1"/>
              <a:t>fejlesztése</a:t>
            </a:r>
            <a:r>
              <a:rPr lang="en-US" sz="2000" dirty="0"/>
              <a:t> a </a:t>
            </a:r>
            <a:r>
              <a:rPr lang="en-US" sz="2000" dirty="0" err="1"/>
              <a:t>példák</a:t>
            </a:r>
            <a:r>
              <a:rPr lang="en-US" sz="2000" dirty="0"/>
              <a:t> </a:t>
            </a:r>
            <a:r>
              <a:rPr lang="en-US" sz="2000" dirty="0" err="1"/>
              <a:t>alapján</a:t>
            </a:r>
            <a:endParaRPr lang="en-US" sz="2000"/>
          </a:p>
          <a:p>
            <a:pPr>
              <a:spcBef>
                <a:spcPts val="2000"/>
              </a:spcBef>
            </a:pPr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1586807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6DA6F-603E-4377-920C-F87B1B59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sz="4800">
                <a:solidFill>
                  <a:srgbClr val="FFFFFF"/>
                </a:solidFill>
              </a:rPr>
              <a:t>Köszönöm a figyelmet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1B991E-607A-4CAF-9F98-3B16DBEFF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2000" cap="all" dirty="0">
                <a:solidFill>
                  <a:srgbClr val="7C96A3"/>
                </a:solidFill>
              </a:rPr>
              <a:t>Miklós Árpád</a:t>
            </a:r>
            <a:endParaRPr lang="hu-HU" sz="2000" cap="all" dirty="0">
              <a:solidFill>
                <a:srgbClr val="7C96A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79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77643-2C7C-456F-BA0C-D320EEA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hu-HU" sz="3600" dirty="0"/>
              <a:t>Feladat ismertetése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5BD8D2-59B8-4470-8A2B-10FBF8D80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spcBef>
                <a:spcPts val="2400"/>
              </a:spcBef>
            </a:pPr>
            <a:r>
              <a:rPr lang="hu-HU" sz="2000" dirty="0"/>
              <a:t>Az Országos Ajtonyi István Irányítástechnikai Programozó Verseny egy korábbi feladatában megjelent technológia emulálása</a:t>
            </a:r>
          </a:p>
          <a:p>
            <a:pPr>
              <a:spcBef>
                <a:spcPts val="2400"/>
              </a:spcBef>
            </a:pPr>
            <a:r>
              <a:rPr lang="hu-HU" sz="2000" dirty="0"/>
              <a:t>Az emulált technológia irányításának megvalósítása egy programozható logikai vezérlővel</a:t>
            </a:r>
          </a:p>
          <a:p>
            <a:pPr>
              <a:spcBef>
                <a:spcPts val="2400"/>
              </a:spcBef>
            </a:pPr>
            <a:r>
              <a:rPr lang="hu-HU" sz="2000" dirty="0"/>
              <a:t>Az emulációhoz használt technológia működésének tanulmányozása és behatásmentes visszafejtése</a:t>
            </a:r>
          </a:p>
          <a:p>
            <a:pPr>
              <a:spcBef>
                <a:spcPts val="2400"/>
              </a:spcBef>
            </a:pPr>
            <a:r>
              <a:rPr lang="hu-HU" sz="2000" dirty="0"/>
              <a:t>Az emulációhoz használt technológia helyettesítésének megtervezése és megvalósítása</a:t>
            </a:r>
          </a:p>
        </p:txBody>
      </p:sp>
      <p:pic>
        <p:nvPicPr>
          <p:cNvPr id="6" name="Picture Placeholder 5" descr="Clipboard Partially Checked with solid fill">
            <a:extLst>
              <a:ext uri="{FF2B5EF4-FFF2-40B4-BE49-F238E27FC236}">
                <a16:creationId xmlns:a16="http://schemas.microsoft.com/office/drawing/2014/main" id="{0677951F-8267-4027-A676-17C319A5802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263038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760125-C800-4025-8CA9-C55C53DF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hu-HU" dirty="0"/>
              <a:t>Felhasznált eszközök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783CBE-DFB7-48EC-A058-52DC69BB56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36000" tIns="36000" rIns="36000" bIns="36000" anchor="t" anchorCtr="0"/>
          <a:lstStyle/>
          <a:p>
            <a:r>
              <a:rPr lang="hu-HU" sz="2000" dirty="0"/>
              <a:t>emulálás és irányítás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0CF210E-7EFF-46C7-96FF-D48657F4012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 lIns="36000" tIns="36000" rIns="36000" bIns="36000">
            <a:no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hu-HU" sz="1500" dirty="0"/>
              <a:t>WinFACT BORIS modellezőszoftver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hu-HU" sz="1500" dirty="0"/>
              <a:t>I/O interfész </a:t>
            </a:r>
            <a:r>
              <a:rPr lang="en-US" sz="1500" dirty="0"/>
              <a:t>PRO/TRAIN for Windows </a:t>
            </a:r>
            <a:r>
              <a:rPr lang="hu-HU" sz="1500" dirty="0"/>
              <a:t>rendszerhez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hu-HU" sz="1500" dirty="0"/>
              <a:t>OMRON CJ2M-CPU32 PLC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hu-HU" sz="1500" dirty="0"/>
              <a:t>CX-Programmer programozószoftver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ED80D9-8550-48F5-85AE-F9B71AB238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lIns="36000" tIns="36000" rIns="36000" bIns="36000" anchor="t" anchorCtr="0"/>
          <a:lstStyle/>
          <a:p>
            <a:r>
              <a:rPr lang="hu-HU" sz="2000" dirty="0"/>
              <a:t>Technológia-visszafejtés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0F28F2-25B4-4DA7-83D3-476BF21E48F1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 lIns="36000" tIns="36000" rIns="36000" bIns="36000">
            <a:norm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Serial Port Monitor </a:t>
            </a:r>
            <a:r>
              <a:rPr lang="hu-HU" sz="1500" dirty="0"/>
              <a:t>segédprogram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hu-HU" sz="1500" dirty="0"/>
              <a:t>EasyPIC v7 fejlesztőlap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mikroC PRO for PIC </a:t>
            </a:r>
            <a:r>
              <a:rPr lang="hu-HU" sz="1500" dirty="0"/>
              <a:t>fejlesztői környezet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865BC9-E718-453F-ACAD-E3334F0ABF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36000" tIns="36000" rIns="36000" bIns="36000" anchor="t" anchorCtr="0"/>
          <a:lstStyle/>
          <a:p>
            <a:r>
              <a:rPr lang="hu-HU" sz="2000" dirty="0"/>
              <a:t>Alternatív megvalósítás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E76E19D-46AD-46A1-891B-9625AEFB83CD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 lIns="36000" tIns="36000" rIns="36000" bIns="36000">
            <a:norm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Qt Creator </a:t>
            </a:r>
            <a:r>
              <a:rPr lang="hu-HU" sz="1500" dirty="0"/>
              <a:t>fejlesztői környezet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Altium Designer </a:t>
            </a:r>
            <a:r>
              <a:rPr lang="hu-HU" sz="1500" dirty="0"/>
              <a:t>tervezőszoftver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IAR Embedded Workbench for Arm </a:t>
            </a:r>
            <a:r>
              <a:rPr lang="hu-HU" sz="1500" dirty="0"/>
              <a:t>fejlesztői környezet</a:t>
            </a:r>
          </a:p>
        </p:txBody>
      </p:sp>
    </p:spTree>
    <p:extLst>
      <p:ext uri="{BB962C8B-B14F-4D97-AF65-F5344CB8AC3E}">
        <p14:creationId xmlns:p14="http://schemas.microsoft.com/office/powerpoint/2010/main" val="2115204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9716742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28733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096F6D-F0D5-41FF-98C9-17DEF4E5C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Emulált ipari folyamat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E89D70-33B1-46F1-B922-45D8F4F32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hu-HU" dirty="0"/>
              <a:t>A XX. Országos Irányítástechnikai Programozó Verseny virtuális technológiájának megismerése: </a:t>
            </a:r>
            <a:r>
              <a:rPr lang="hu-HU" b="1" dirty="0"/>
              <a:t>Karosszéria gyártósor</a:t>
            </a:r>
          </a:p>
          <a:p>
            <a:pPr>
              <a:spcBef>
                <a:spcPts val="2400"/>
              </a:spcBef>
            </a:pPr>
            <a:r>
              <a:rPr lang="hu-HU" dirty="0"/>
              <a:t>A WinFACT 7 BORIS használatának és az interaktív animációk készítésének tanulmányozása</a:t>
            </a:r>
          </a:p>
          <a:p>
            <a:pPr>
              <a:spcBef>
                <a:spcPts val="2400"/>
              </a:spcBef>
            </a:pPr>
            <a:r>
              <a:rPr lang="hu-HU" dirty="0"/>
              <a:t>A karosszéria gyártósor emulációjának és irányításának megvalósítása</a:t>
            </a:r>
          </a:p>
          <a:p>
            <a:pPr>
              <a:spcBef>
                <a:spcPts val="2400"/>
              </a:spcBef>
            </a:pPr>
            <a:r>
              <a:rPr lang="hu-HU" dirty="0"/>
              <a:t>Az emuláció és az irányítás összekapcsolása az I/O interfészen keresztül</a:t>
            </a:r>
            <a:r>
              <a:rPr lang="en-US" dirty="0"/>
              <a:t>,</a:t>
            </a:r>
            <a:r>
              <a:rPr lang="hu-HU" dirty="0"/>
              <a:t> és a hibák korrigálása</a:t>
            </a:r>
          </a:p>
        </p:txBody>
      </p:sp>
      <p:pic>
        <p:nvPicPr>
          <p:cNvPr id="8" name="Picture Placeholder 7" descr="Robot Hand with solid fill">
            <a:extLst>
              <a:ext uri="{FF2B5EF4-FFF2-40B4-BE49-F238E27FC236}">
                <a16:creationId xmlns:a16="http://schemas.microsoft.com/office/drawing/2014/main" id="{C7ED8153-BCB7-46D2-B667-83C98045F8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0393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9362DF1-372D-4D52-9FA6-2A69C331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u-HU" dirty="0"/>
              <a:t>Kihívások és korlátok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F2E6258-9B5E-4833-A3AB-B74AEDAEE3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hu-HU" sz="2000"/>
              <a:t>Alacsony teljesítményű számítógépeken a vizualizáció lemarad az eseményektől</a:t>
            </a:r>
          </a:p>
          <a:p>
            <a:r>
              <a:rPr lang="hu-HU" sz="2000"/>
              <a:t>A bemeneteken és a kimeneteken jelentkező késleltetések folyamatosan változnak</a:t>
            </a:r>
          </a:p>
          <a:p>
            <a:r>
              <a:rPr lang="hu-HU" sz="2000"/>
              <a:t>Az összetett emulációk futtatásának magas az erőforrásigénye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DE740-0D1C-496C-AB1B-876348C483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2000"/>
              </a:spcBef>
            </a:pPr>
            <a:r>
              <a:rPr lang="hu-HU" sz="2000" dirty="0"/>
              <a:t>A vizuális elemek kínálata igen szegényes</a:t>
            </a:r>
          </a:p>
          <a:p>
            <a:pPr>
              <a:spcBef>
                <a:spcPts val="2000"/>
              </a:spcBef>
            </a:pPr>
            <a:r>
              <a:rPr lang="hu-HU" sz="2000" dirty="0"/>
              <a:t>Egyéni animációk megvalósításához nincs elfogadható szintű támogatás</a:t>
            </a:r>
          </a:p>
          <a:p>
            <a:pPr>
              <a:spcBef>
                <a:spcPts val="2000"/>
              </a:spcBef>
            </a:pPr>
            <a:r>
              <a:rPr lang="hu-HU" sz="2000" dirty="0"/>
              <a:t>Nem lehet adatokat és állapotokat kellő hatékonysággal eltárolni </a:t>
            </a:r>
          </a:p>
          <a:p>
            <a:pPr>
              <a:spcBef>
                <a:spcPts val="2000"/>
              </a:spcBef>
            </a:pPr>
            <a:r>
              <a:rPr lang="hu-HU" sz="2000" dirty="0"/>
              <a:t>Körülményes és nehezen használható fejlesztői környezet</a:t>
            </a:r>
          </a:p>
        </p:txBody>
      </p:sp>
    </p:spTree>
    <p:extLst>
      <p:ext uri="{BB962C8B-B14F-4D97-AF65-F5344CB8AC3E}">
        <p14:creationId xmlns:p14="http://schemas.microsoft.com/office/powerpoint/2010/main" val="2159526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itle 366">
            <a:extLst>
              <a:ext uri="{FF2B5EF4-FFF2-40B4-BE49-F238E27FC236}">
                <a16:creationId xmlns:a16="http://schemas.microsoft.com/office/drawing/2014/main" id="{8FB2D870-8122-4A72-BDEE-26E2F570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u-HU" dirty="0"/>
              <a:t>Megvalósított emuláció és irányítás</a:t>
            </a:r>
          </a:p>
        </p:txBody>
      </p:sp>
      <p:pic>
        <p:nvPicPr>
          <p:cNvPr id="484" name="Content Placeholder 408">
            <a:extLst>
              <a:ext uri="{FF2B5EF4-FFF2-40B4-BE49-F238E27FC236}">
                <a16:creationId xmlns:a16="http://schemas.microsoft.com/office/drawing/2014/main" id="{7269D5B1-A38F-405F-8685-6832DD26CD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3070"/>
          <a:stretch/>
        </p:blipFill>
        <p:spPr>
          <a:xfrm rot="5400000">
            <a:off x="7550174" y="2293938"/>
            <a:ext cx="3541664" cy="345281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boris_emulation">
            <a:hlinkClick r:id="" action="ppaction://media"/>
            <a:extLst>
              <a:ext uri="{FF2B5EF4-FFF2-40B4-BE49-F238E27FC236}">
                <a16:creationId xmlns:a16="http://schemas.microsoft.com/office/drawing/2014/main" id="{44874E14-00EC-4120-92C4-0BF298E73A0C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1413" y="2249512"/>
            <a:ext cx="6297602" cy="354240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313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345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hu-HU" dirty="0"/>
              <a:t>Témakörök</a:t>
            </a:r>
          </a:p>
        </p:txBody>
      </p:sp>
      <p:pic>
        <p:nvPicPr>
          <p:cNvPr id="10" name="Content Placeholder 6" descr="Mother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06" r="20305" b="-1"/>
          <a:stretch/>
        </p:blipFill>
        <p:spPr>
          <a:xfrm flipH="1"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2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5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9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0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8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Rectangle 390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2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0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4280197"/>
              </p:ext>
            </p:extLst>
          </p:nvPr>
        </p:nvGraphicFramePr>
        <p:xfrm>
          <a:off x="6448425" y="2249487"/>
          <a:ext cx="4598986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806606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13773</TotalTime>
  <Words>1737</Words>
  <Application>Microsoft Office PowerPoint</Application>
  <PresentationFormat>Widescreen</PresentationFormat>
  <Paragraphs>191</Paragraphs>
  <Slides>21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Ipari folyamat szimulációja és irányítása programozható logikai vezérlővel</vt:lpstr>
      <vt:lpstr>Témakörök</vt:lpstr>
      <vt:lpstr>Feladat ismertetése</vt:lpstr>
      <vt:lpstr>Felhasznált eszközök</vt:lpstr>
      <vt:lpstr>Témakörök</vt:lpstr>
      <vt:lpstr>Emulált ipari folyamat</vt:lpstr>
      <vt:lpstr>Kihívások és korlátok</vt:lpstr>
      <vt:lpstr>Megvalósított emuláció és irányítás</vt:lpstr>
      <vt:lpstr>Témakörök</vt:lpstr>
      <vt:lpstr>Technológia visszafejtése</vt:lpstr>
      <vt:lpstr>Témakörök</vt:lpstr>
      <vt:lpstr>Helyettesítő szoftver-komponens</vt:lpstr>
      <vt:lpstr>Architektúra áttekintése</vt:lpstr>
      <vt:lpstr>Megvalósított emuláció és vezérlőpult</vt:lpstr>
      <vt:lpstr>Témakörök</vt:lpstr>
      <vt:lpstr>Helyettesítő elektronika</vt:lpstr>
      <vt:lpstr>Kapcsolási rajzok</vt:lpstr>
      <vt:lpstr>Témakörök</vt:lpstr>
      <vt:lpstr>Elért eredmények összegzése</vt:lpstr>
      <vt:lpstr>Újítások és fejlesztési lehetőségek</vt:lpstr>
      <vt:lpstr>Köszönöm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design</dc:title>
  <dc:creator>Miklós Árpád</dc:creator>
  <cp:lastModifiedBy>Miklós Árpád</cp:lastModifiedBy>
  <cp:revision>223</cp:revision>
  <dcterms:created xsi:type="dcterms:W3CDTF">2021-05-24T18:07:19Z</dcterms:created>
  <dcterms:modified xsi:type="dcterms:W3CDTF">2021-06-18T11:59:21Z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